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9144000" cy="6858000"/>
  <p:notesSz cx="6858000" cy="9144000"/>
  <p:defaultTextStyle>
    <a:lvl1pPr>
      <a:defRPr>
        <a:uFill>
          <a:solidFill/>
        </a:uFill>
        <a:latin typeface="Trebuchet MS"/>
        <a:ea typeface="Trebuchet MS"/>
        <a:cs typeface="Trebuchet MS"/>
        <a:sym typeface="Trebuchet MS"/>
      </a:defRPr>
    </a:lvl1pPr>
    <a:lvl2pPr indent="455612">
      <a:defRPr>
        <a:uFill>
          <a:solidFill/>
        </a:uFill>
        <a:latin typeface="Trebuchet MS"/>
        <a:ea typeface="Trebuchet MS"/>
        <a:cs typeface="Trebuchet MS"/>
        <a:sym typeface="Trebuchet MS"/>
      </a:defRPr>
    </a:lvl2pPr>
    <a:lvl3pPr indent="912812">
      <a:defRPr>
        <a:uFill>
          <a:solidFill/>
        </a:uFill>
        <a:latin typeface="Trebuchet MS"/>
        <a:ea typeface="Trebuchet MS"/>
        <a:cs typeface="Trebuchet MS"/>
        <a:sym typeface="Trebuchet MS"/>
      </a:defRPr>
    </a:lvl3pPr>
    <a:lvl4pPr indent="1370012">
      <a:defRPr>
        <a:uFill>
          <a:solidFill/>
        </a:uFill>
        <a:latin typeface="Trebuchet MS"/>
        <a:ea typeface="Trebuchet MS"/>
        <a:cs typeface="Trebuchet MS"/>
        <a:sym typeface="Trebuchet MS"/>
      </a:defRPr>
    </a:lvl4pPr>
    <a:lvl5pPr indent="1827212">
      <a:defRPr>
        <a:uFill>
          <a:solidFill/>
        </a:uFill>
        <a:latin typeface="Trebuchet MS"/>
        <a:ea typeface="Trebuchet MS"/>
        <a:cs typeface="Trebuchet MS"/>
        <a:sym typeface="Trebuchet MS"/>
      </a:defRPr>
    </a:lvl5pPr>
    <a:lvl6pPr>
      <a:defRPr>
        <a:uFill>
          <a:solidFill/>
        </a:uFill>
        <a:latin typeface="Trebuchet MS"/>
        <a:ea typeface="Trebuchet MS"/>
        <a:cs typeface="Trebuchet MS"/>
        <a:sym typeface="Trebuchet MS"/>
      </a:defRPr>
    </a:lvl6pPr>
    <a:lvl7pPr>
      <a:defRPr>
        <a:uFill>
          <a:solidFill/>
        </a:uFill>
        <a:latin typeface="Trebuchet MS"/>
        <a:ea typeface="Trebuchet MS"/>
        <a:cs typeface="Trebuchet MS"/>
        <a:sym typeface="Trebuchet MS"/>
      </a:defRPr>
    </a:lvl7pPr>
    <a:lvl8pPr>
      <a:defRPr>
        <a:uFill>
          <a:solidFill/>
        </a:uFill>
        <a:latin typeface="Trebuchet MS"/>
        <a:ea typeface="Trebuchet MS"/>
        <a:cs typeface="Trebuchet MS"/>
        <a:sym typeface="Trebuchet MS"/>
      </a:defRPr>
    </a:lvl8pPr>
    <a:lvl9pPr>
      <a:defRPr>
        <a:uFill>
          <a:solidFill/>
        </a:uFill>
        <a:latin typeface="Trebuchet MS"/>
        <a:ea typeface="Trebuchet MS"/>
        <a:cs typeface="Trebuchet MS"/>
        <a:sym typeface="Trebuchet M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ECE"/>
          </a:solidFill>
        </a:fill>
      </a:tcStyle>
    </a:wholeTbl>
    <a:band2H>
      <a:tcTxStyle b="def" i="def"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  <a:r>
              <a:rPr b="0" i="0" strike="noStrike" sz="1800" u="none">
                <a:solidFill>
                  <a:srgbClr val="000000"/>
                </a:solidFill>
                <a:effectLst/>
                <a:latin typeface="Trebuchet MS"/>
              </a:rPr>
              <a:t>The number of tourists accommodated in the facilities monitored by Central Statistical Office in Poland</a:t>
            </a:r>
          </a:p>
        </c:rich>
      </c:tx>
      <c:layout>
        <c:manualLayout>
          <c:xMode val="edge"/>
          <c:yMode val="edge"/>
          <c:x val="0.005"/>
          <c:y val="0.005"/>
          <c:w val="1.27876"/>
          <c:h val="0.20367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728179"/>
          <c:y val="0.203678"/>
          <c:w val="0.703847"/>
          <c:h val="0.6789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 idx="0">
                  <c:v>in thousands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 lvl="0">
                  <a:def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rPr>
                  <a:t/>
                </a: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strCache>
            </c:strRef>
          </c:cat>
          <c:val>
            <c:numRef>
              <c:f>Sheet1!$B$2:$B$5</c:f>
              <c:numCache>
                <c:ptCount val="4"/>
                <c:pt idx="0">
                  <c:v>102.200000</c:v>
                </c:pt>
                <c:pt idx="1">
                  <c:v>104.400000</c:v>
                </c:pt>
                <c:pt idx="2">
                  <c:v>132.700000</c:v>
                </c:pt>
                <c:pt idx="3">
                  <c:v>145.300000</c:v>
                </c:pt>
              </c:numCache>
            </c:numRef>
          </c:val>
        </c:ser>
        <c:gapWidth val="150"/>
        <c:overlap val="100"/>
        <c:axId val="0"/>
        <c:axId val="1"/>
      </c:barChart>
      <c:catAx>
        <c:axId val="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1"/>
        <c:crosses val="autoZero"/>
        <c:auto val="1"/>
        <c:lblAlgn val="ctr"/>
        <c:noMultiLvlLbl val="1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08080"/>
              </a:solidFill>
              <a:prstDash val="solid"/>
              <a:round/>
            </a:ln>
          </c:spPr>
        </c:majorGridlines>
        <c:numFmt formatCode="0.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0"/>
        <c:crosses val="autoZero"/>
        <c:crossBetween val="between"/>
        <c:majorUnit val="40"/>
        <c:minorUnit val="20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77439"/>
          <c:y val="0.511923"/>
          <c:w val="0.222561"/>
          <c:h val="0.080392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b="0" i="0" strike="noStrike" sz="1800" u="none">
              <a:solidFill>
                <a:srgbClr val="000000"/>
              </a:solidFill>
              <a:effectLst/>
              <a:latin typeface="Trebuchet MS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  <a:r>
              <a:rPr b="0" i="0" strike="noStrike" sz="1800" u="none">
                <a:solidFill>
                  <a:srgbClr val="000000"/>
                </a:solidFill>
                <a:effectLst/>
                <a:latin typeface="Trebuchet MS"/>
              </a:rPr>
              <a:t>The number of tourists accommodated in the facilities monitored by Central Statistical Office in Poland</a:t>
            </a:r>
          </a:p>
        </c:rich>
      </c:tx>
      <c:layout>
        <c:manualLayout>
          <c:xMode val="edge"/>
          <c:yMode val="edge"/>
          <c:x val="0.005"/>
          <c:y val="0.005"/>
          <c:w val="1.29454"/>
          <c:h val="0.19339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737169"/>
          <c:y val="0.19339"/>
          <c:w val="0.705306"/>
          <c:h val="0.6944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 idx="0">
                  <c:v>In thousands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 lvl="0">
                  <a:def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rPr>
                  <a:t/>
                </a: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strCache>
            </c:strRef>
          </c:cat>
          <c:val>
            <c:numRef>
              <c:f>Sheet1!$B$2:$B$5</c:f>
              <c:numCache>
                <c:ptCount val="4"/>
                <c:pt idx="0">
                  <c:v>343.500000</c:v>
                </c:pt>
                <c:pt idx="1">
                  <c:v>360.400000</c:v>
                </c:pt>
                <c:pt idx="2">
                  <c:v>401.000000</c:v>
                </c:pt>
                <c:pt idx="3">
                  <c:v>403.840000</c:v>
                </c:pt>
              </c:numCache>
            </c:numRef>
          </c:val>
        </c:ser>
        <c:gapWidth val="150"/>
        <c:overlap val="100"/>
        <c:axId val="0"/>
        <c:axId val="1"/>
      </c:barChart>
      <c:catAx>
        <c:axId val="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1"/>
        <c:crosses val="autoZero"/>
        <c:auto val="1"/>
        <c:lblAlgn val="ctr"/>
        <c:noMultiLvlLbl val="1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08080"/>
              </a:solidFill>
              <a:prstDash val="solid"/>
              <a:round/>
            </a:ln>
          </c:spPr>
        </c:majorGridlines>
        <c:numFmt formatCode="0.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0"/>
        <c:crosses val="autoZero"/>
        <c:crossBetween val="between"/>
        <c:majorUnit val="125"/>
        <c:minorUnit val="62.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74691"/>
          <c:y val="0.515352"/>
          <c:w val="0.225309"/>
          <c:h val="0.076963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b="0" i="0" strike="noStrike" sz="1800" u="none">
              <a:solidFill>
                <a:srgbClr val="000000"/>
              </a:solidFill>
              <a:effectLst/>
              <a:latin typeface="Trebuchet MS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  <a:r>
              <a:rPr b="0" i="0" strike="noStrike" sz="1800" u="none">
                <a:solidFill>
                  <a:srgbClr val="000000"/>
                </a:solidFill>
                <a:effectLst/>
                <a:latin typeface="Trebuchet MS"/>
              </a:rPr>
              <a:t>The number of tourists accommodated in the facilities monitored by Central Statistical Office in Poland</a:t>
            </a:r>
          </a:p>
        </c:rich>
      </c:tx>
      <c:layout>
        <c:manualLayout>
          <c:xMode val="edge"/>
          <c:yMode val="edge"/>
          <c:x val="0.005"/>
          <c:y val="0.005"/>
          <c:w val="1.29454"/>
          <c:h val="0.19863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737169"/>
          <c:y val="0.198634"/>
          <c:w val="0.708054"/>
          <c:h val="0.6865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 idx="0">
                  <c:v>In thousands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 lvl="0">
                  <a:def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rPr>
                  <a:t/>
                </a: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strCache>
            </c:strRef>
          </c:cat>
          <c:val>
            <c:numRef>
              <c:f>Sheet1!$B$2:$B$5</c:f>
              <c:numCache>
                <c:ptCount val="4"/>
                <c:pt idx="0">
                  <c:v>102.800000</c:v>
                </c:pt>
                <c:pt idx="1">
                  <c:v>106.600000</c:v>
                </c:pt>
                <c:pt idx="2">
                  <c:v>118.000000</c:v>
                </c:pt>
                <c:pt idx="3">
                  <c:v>123.500000</c:v>
                </c:pt>
              </c:numCache>
            </c:numRef>
          </c:val>
        </c:ser>
        <c:gapWidth val="150"/>
        <c:overlap val="100"/>
        <c:axId val="0"/>
        <c:axId val="1"/>
      </c:barChart>
      <c:catAx>
        <c:axId val="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1"/>
        <c:crosses val="autoZero"/>
        <c:auto val="1"/>
        <c:lblAlgn val="ctr"/>
        <c:noMultiLvlLbl val="1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08080"/>
              </a:solidFill>
              <a:prstDash val="solid"/>
              <a:round/>
            </a:ln>
          </c:spPr>
        </c:majorGridlines>
        <c:numFmt formatCode="0.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0"/>
        <c:crosses val="autoZero"/>
        <c:crossBetween val="between"/>
        <c:majorUnit val="35"/>
        <c:minorUnit val="17.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74691"/>
          <c:y val="0.513604"/>
          <c:w val="0.225309"/>
          <c:h val="0.078711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b="0" i="0" strike="noStrike" sz="1800" u="none">
              <a:solidFill>
                <a:srgbClr val="000000"/>
              </a:solidFill>
              <a:effectLst/>
              <a:latin typeface="Trebuchet MS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  <a:r>
              <a:rPr b="0" i="0" strike="noStrike" sz="1800" u="none">
                <a:solidFill>
                  <a:srgbClr val="000000"/>
                </a:solidFill>
                <a:effectLst/>
                <a:latin typeface="Trebuchet MS"/>
              </a:rPr>
              <a:t>The number of tourists accommodated in the facilities monitored by Central Statistical Office in Poland</a:t>
            </a:r>
          </a:p>
        </c:rich>
      </c:tx>
      <c:layout>
        <c:manualLayout>
          <c:xMode val="edge"/>
          <c:yMode val="edge"/>
          <c:x val="0.005"/>
          <c:y val="0.005"/>
          <c:w val="1.27604"/>
          <c:h val="0.20371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827174"/>
          <c:y val="0.203714"/>
          <c:w val="0.700994"/>
          <c:h val="0.6788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 idx="0">
                  <c:v>In thousands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 lvl="0">
                  <a:def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rPr>
                  <a:t/>
                </a: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strCache>
            </c:strRef>
          </c:cat>
          <c:val>
            <c:numRef>
              <c:f>Sheet1!$B$2:$B$5</c:f>
              <c:numCache>
                <c:ptCount val="4"/>
                <c:pt idx="0">
                  <c:v>80.000000</c:v>
                </c:pt>
                <c:pt idx="1">
                  <c:v>84.600000</c:v>
                </c:pt>
                <c:pt idx="2">
                  <c:v>88.900000</c:v>
                </c:pt>
                <c:pt idx="3">
                  <c:v>80.700000</c:v>
                </c:pt>
              </c:numCache>
            </c:numRef>
          </c:val>
        </c:ser>
        <c:gapWidth val="150"/>
        <c:overlap val="100"/>
        <c:axId val="0"/>
        <c:axId val="1"/>
      </c:barChart>
      <c:catAx>
        <c:axId val="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1"/>
        <c:crosses val="autoZero"/>
        <c:auto val="1"/>
        <c:lblAlgn val="ctr"/>
        <c:noMultiLvlLbl val="1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08080"/>
              </a:solidFill>
              <a:prstDash val="solid"/>
              <a:round/>
            </a:ln>
          </c:spPr>
        </c:majorGridlines>
        <c:numFmt formatCode="0.###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0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77911"/>
          <c:y val="0.51191"/>
          <c:w val="0.222089"/>
          <c:h val="0.080404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b="0" i="0" strike="noStrike" sz="1800" u="none">
              <a:solidFill>
                <a:srgbClr val="000000"/>
              </a:solidFill>
              <a:effectLst/>
              <a:latin typeface="Trebuchet MS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  <a:r>
              <a:rPr b="0" i="0" strike="noStrike" sz="1800" u="none">
                <a:solidFill>
                  <a:srgbClr val="000000"/>
                </a:solidFill>
                <a:effectLst/>
                <a:latin typeface="Trebuchet MS"/>
              </a:rPr>
              <a:t>The number of tourists accommodated in the facilities monitored by Central Statistical Office in Poland</a:t>
            </a:r>
          </a:p>
        </c:rich>
      </c:tx>
      <c:layout>
        <c:manualLayout>
          <c:xMode val="edge"/>
          <c:yMode val="edge"/>
          <c:x val="0.005"/>
          <c:y val="0.005"/>
          <c:w val="1.29454"/>
          <c:h val="0.201817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839166"/>
          <c:y val="0.201817"/>
          <c:w val="0.699207"/>
          <c:h val="0.6817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 idx="0">
                  <c:v>In thousands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 lvl="0">
                  <a:def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effectLst/>
                    <a:latin typeface="Trebuchet MS"/>
                  </a:rPr>
                  <a:t/>
                </a: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strCache>
            </c:strRef>
          </c:cat>
          <c:val>
            <c:numRef>
              <c:f>Sheet1!$B$2:$B$5</c:f>
              <c:numCache>
                <c:ptCount val="4"/>
                <c:pt idx="0">
                  <c:v>58.500000</c:v>
                </c:pt>
                <c:pt idx="1">
                  <c:v>64.800000</c:v>
                </c:pt>
                <c:pt idx="2">
                  <c:v>61.400000</c:v>
                </c:pt>
                <c:pt idx="3">
                  <c:v>54.340000</c:v>
                </c:pt>
              </c:numCache>
            </c:numRef>
          </c:val>
        </c:ser>
        <c:gapWidth val="150"/>
        <c:overlap val="100"/>
        <c:axId val="0"/>
        <c:axId val="1"/>
      </c:barChart>
      <c:catAx>
        <c:axId val="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1"/>
        <c:crosses val="autoZero"/>
        <c:auto val="1"/>
        <c:lblAlgn val="ctr"/>
        <c:noMultiLvlLbl val="1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08080"/>
              </a:solidFill>
              <a:prstDash val="solid"/>
              <a:round/>
            </a:ln>
          </c:spPr>
        </c:majorGridlines>
        <c:numFmt formatCode="0.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b="0" i="0" strike="noStrike" sz="1800" u="none">
                <a:solidFill>
                  <a:srgbClr val="000000"/>
                </a:solidFill>
                <a:effectLst/>
                <a:latin typeface="Trebuchet MS"/>
              </a:defRPr>
            </a:pPr>
          </a:p>
        </c:txPr>
        <c:crossAx val="0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74691"/>
          <c:y val="0.512543"/>
          <c:w val="0.225309"/>
          <c:h val="0.079772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b="0" i="0" strike="noStrike" sz="1800" u="none">
              <a:solidFill>
                <a:srgbClr val="000000"/>
              </a:solidFill>
              <a:effectLst/>
              <a:latin typeface="Trebuchet MS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" name="Shape 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Warsztaty: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okołotargowe: Connect, TravelMatch, Global;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imprezy typu road show: Helsinki - Jyvaskylla - Oulu - Tampere, Malmö - Göteborg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Garden Party w Sztokholmie;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dla organizatorów wypoczynku grup seniorów organizowane przez Matka Vekka (Finlandia) i Reseskaparna (Szwecja).</a:t>
            </a:r>
            <a:endParaRPr sz="1600"/>
          </a:p>
          <a:p>
            <a:pPr lvl="0">
              <a:defRPr sz="1800"/>
            </a:pPr>
            <a:r>
              <a:rPr sz="1600"/>
              <a:t>Imprezy studyjne: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81 ze Szwecji, 9 z Danii, 7 z Norwegii i 6 z Finlandii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Zachodniopomorskie, Małopolska, Mazowsze, Pomorskie. W Gdańsku i Krakowie w trakcie trwania imprez zorganizowano warsztaty z przedstawicielami lokalnej branży turystycznej.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atrakcje dużych miast oraz wellness i spa;</a:t>
            </a:r>
            <a:endParaRPr sz="16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15" name="Shape 2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Warsztaty: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okołotargowe: Connect, TravelMatch, Global;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imprezy typu road show: Helsinki - Jyvaskylla - Oulu - Tampere, Malmö - Göteborg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Garden Party w Sztokholmie;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dla organizatorów wypoczynku grup seniorów organizowane przez Matka Vekka (Finlandia) i Reseskaparna (Szwecja).</a:t>
            </a:r>
            <a:endParaRPr sz="1600"/>
          </a:p>
          <a:p>
            <a:pPr lvl="0">
              <a:defRPr sz="1800"/>
            </a:pPr>
            <a:r>
              <a:rPr sz="1600"/>
              <a:t>Imprezy studyjne: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81 ze Szwecji, 9 z Danii, 7 z Norwegii i 6 z Finlandii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Zachodniopomorskie, Małopolska, Mazowsze, Pomorskie. W Gdańsku i Krakowie w trakcie trwania imprez zorganizowano warsztaty z przedstawicielami lokalnej branży turystycznej.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atrakcje dużych miast oraz wellness i spa;</a:t>
            </a:r>
            <a:endParaRPr sz="1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Podróże studyjne dla mediów: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 8 z Finlandii, 42 ze Szwecji, 19 z Danii i 3 z Norwegii;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 , Mazowsze i Małopolska, Pomorze, Wielkopolska i Podlasie.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Monika Pawłowska Informatorem Roku 2013 wybrana przez Szwedzkie Stowarzyszenie Dziennikarzy Turystycznych.</a:t>
            </a:r>
            <a:endParaRPr sz="1600"/>
          </a:p>
          <a:p>
            <a:pPr lvl="0">
              <a:defRPr sz="1800"/>
            </a:pPr>
            <a:r>
              <a:rPr sz="1600"/>
              <a:t>Portal: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- podstawowa i pierwsza strona internetowa Ośrodka w Sztokholmie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www.polen.travel/dk - zaczęła funkcjonować w grudniu 2010 roku;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www.polen.travel/no - zaczęła funkcjonować w marcu 2011 roku.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zajęło drugą pozycję wśród europejskich destynacji turystycznych w konkursie organizowanym przez magazyn branżowy TTG Nordics i targi MATKA w 2014 roku!</a:t>
            </a:r>
            <a:endParaRPr sz="1600"/>
          </a:p>
          <a:p>
            <a:pPr lvl="0">
              <a:defRPr sz="1800"/>
            </a:pPr>
            <a:r>
              <a:rPr sz="1600"/>
              <a:t>Media społecznościowe: FB od 2010 roku, pozostałe od 2013, profile angielskojezyczne, wpisy systematyczne..</a:t>
            </a:r>
            <a:endParaRPr sz="1600"/>
          </a:p>
          <a:p>
            <a:pPr lvl="0">
              <a:defRPr sz="1800"/>
            </a:pPr>
            <a:r>
              <a:rPr sz="1600"/>
              <a:t>Media tradycyjne: 10 reklam w magazynach konsumenckich, ekran cyfrowy podczas TUR i 80 posterów w tramwajach w Goteborgu, kampania outdoor w ramach projektu “Promujmy Polskę Razem” 300 posterów przy ośrodkach transportu publicznego przez dwa tygodnie sierpień/wrzesień 2013.</a:t>
            </a:r>
            <a:endParaRPr sz="1600"/>
          </a:p>
          <a:p>
            <a:pPr lvl="0">
              <a:defRPr sz="1800"/>
            </a:pPr>
            <a:r>
              <a:rPr sz="1600"/>
              <a:t>Informacja turystyczna:</a:t>
            </a:r>
            <a:endParaRPr sz="1600"/>
          </a:p>
          <a:p>
            <a:pPr lvl="0">
              <a:defRPr sz="1800"/>
            </a:pPr>
            <a:r>
              <a:rPr sz="1600"/>
              <a:t>Kraków, Gdańsk i Warszawa</a:t>
            </a:r>
            <a:endParaRPr sz="1600"/>
          </a:p>
          <a:p>
            <a:pPr lvl="0">
              <a:defRPr sz="1800"/>
            </a:pPr>
            <a:r>
              <a:rPr sz="1600"/>
              <a:t>Jak nazywa sie najwieksza pustynia w Polsce?</a:t>
            </a:r>
            <a:endParaRPr sz="1600"/>
          </a:p>
          <a:p>
            <a:pPr lvl="0">
              <a:defRPr sz="1800"/>
            </a:pPr>
            <a:r>
              <a:rPr sz="1600"/>
              <a:t>Jaki jest najwiekszy polski wulkan?</a:t>
            </a:r>
            <a:br>
              <a:rPr sz="1600"/>
            </a:br>
            <a:r>
              <a:rPr sz="1600"/>
              <a:t>Czy są w Polsce slonie?</a:t>
            </a:r>
            <a:br>
              <a:rPr sz="1600"/>
            </a:br>
            <a:r>
              <a:rPr sz="1600"/>
              <a:t>Czy są jakieś stacje benzynowe w Polsce?</a:t>
            </a:r>
            <a:br>
              <a:rPr sz="1600"/>
            </a:br>
            <a:r>
              <a:rPr sz="1600"/>
              <a:t>Ile kosztuje kilogram kurczaka w Polsce?</a:t>
            </a:r>
            <a:br>
              <a:rPr sz="1600"/>
            </a:br>
            <a:r>
              <a:rPr sz="1600"/>
              <a:t>Czy mozna przez was uzyskać wizy do Kaliningradu?</a:t>
            </a:r>
            <a:br>
              <a:rPr sz="1600"/>
            </a:br>
            <a:r>
              <a:rPr sz="1600"/>
              <a:t>Chciałbym zamówić od was mapy do  Pragi?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Warsztaty: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okołotargowe: Connect, TravelMatch, Global;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imprezy typu road show: Helsinki - Jyvaskylla - Oulu - Tampere, Malmö - Göteborg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Garden Party w Sztokholmie;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dla organizatorów wypoczynku grup seniorów organizowane przez Matka Vekka (Finlandia) i Reseskaparna (Szwecja).</a:t>
            </a:r>
            <a:endParaRPr sz="1600"/>
          </a:p>
          <a:p>
            <a:pPr lvl="0">
              <a:defRPr sz="1800"/>
            </a:pPr>
            <a:r>
              <a:rPr sz="1600"/>
              <a:t>Imprezy studyjne: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81 ze Szwecji, 9 z Danii, 7 z Norwegii i 6 z Finlandii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Zachodniopomorskie, Małopolska, Mazowsze, Pomorskie. W Gdańsku i Krakowie w trakcie trwania imprez zorganizowano warsztaty z przedstawicielami lokalnej branży turystycznej.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atrakcje dużych miast oraz wellness i spa;</a:t>
            </a:r>
            <a:endParaRPr sz="16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Warsztaty: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okołotargowe: Connect, TravelMatch, Global;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imprezy typu road show: Helsinki - Jyvaskylla - Oulu - Tampere, Malmö - Göteborg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Garden Party w Sztokholmie;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dla organizatorów wypoczynku grup seniorów organizowane przez Matka Vekka (Finlandia) i Reseskaparna (Szwecja).</a:t>
            </a:r>
            <a:endParaRPr sz="1600"/>
          </a:p>
          <a:p>
            <a:pPr lvl="0">
              <a:defRPr sz="1800"/>
            </a:pPr>
            <a:r>
              <a:rPr sz="1600"/>
              <a:t>Imprezy studyjne: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81 ze Szwecji, 9 z Danii, 7 z Norwegii i 6 z Finlandii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Zachodniopomorskie, Małopolska, Mazowsze, Pomorskie. W Gdańsku i Krakowie w trakcie trwania imprez zorganizowano warsztaty z przedstawicielami lokalnej branży turystycznej.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atrakcje dużych miast oraz wellness i spa;</a:t>
            </a:r>
            <a:endParaRPr sz="16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Podróże studyjne dla mediów: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 8 z Finlandii, 42 ze Szwecji, 19 z Danii i 3 z Norwegii;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 , Mazowsze i Małopolska, Pomorze, Wielkopolska i Podlasie.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Monika Pawłowska Informatorem Roku 2013 wybrana przez Szwedzkie Stowarzyszenie Dziennikarzy Turystycznych.</a:t>
            </a:r>
            <a:endParaRPr sz="1600"/>
          </a:p>
          <a:p>
            <a:pPr lvl="0">
              <a:defRPr sz="1800"/>
            </a:pPr>
            <a:r>
              <a:rPr sz="1600"/>
              <a:t>Portal: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- podstawowa i pierwsza strona internetowa Ośrodka w Sztokholmie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www.polen.travel/dk - zaczęła funkcjonować w grudniu 2010 roku;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www.polen.travel/no - zaczęła funkcjonować w marcu 2011 roku.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zajęło drugą pozycję wśród europejskich destynacji turystycznych w konkursie organizowanym przez magazyn branżowy TTG Nordics i targi MATKA w 2014 roku!</a:t>
            </a:r>
            <a:endParaRPr sz="1600"/>
          </a:p>
          <a:p>
            <a:pPr lvl="0">
              <a:defRPr sz="1800"/>
            </a:pPr>
            <a:r>
              <a:rPr sz="1600"/>
              <a:t>Media społecznościowe: FB od 2010 roku, pozostałe od 2013, profile angielskojezyczne, wpisy systematyczne..</a:t>
            </a:r>
            <a:endParaRPr sz="1600"/>
          </a:p>
          <a:p>
            <a:pPr lvl="0">
              <a:defRPr sz="1800"/>
            </a:pPr>
            <a:r>
              <a:rPr sz="1600"/>
              <a:t>Media tradycyjne: 10 reklam w magazynach konsumenckich, ekran cyfrowy podczas TUR i 80 posterów w tramwajach w Goteborgu, kampania outdoor w ramach projektu “Promujmy Polskę Razem” 300 posterów przy ośrodkach transportu publicznego przez dwa tygodnie sierpień/wrzesień 2013.</a:t>
            </a:r>
            <a:endParaRPr sz="1600"/>
          </a:p>
          <a:p>
            <a:pPr lvl="0">
              <a:defRPr sz="1800"/>
            </a:pPr>
            <a:r>
              <a:rPr sz="1600"/>
              <a:t>Informacja turystyczna:</a:t>
            </a:r>
            <a:endParaRPr sz="1600"/>
          </a:p>
          <a:p>
            <a:pPr lvl="0">
              <a:defRPr sz="1800"/>
            </a:pPr>
            <a:r>
              <a:rPr sz="1600"/>
              <a:t>Kraków, Gdańsk i Warszawa</a:t>
            </a:r>
            <a:endParaRPr sz="1600"/>
          </a:p>
          <a:p>
            <a:pPr lvl="0">
              <a:defRPr sz="1800"/>
            </a:pPr>
            <a:r>
              <a:rPr sz="1600"/>
              <a:t>Jak nazywa sie najwieksza pustynia w Polsce?</a:t>
            </a:r>
            <a:endParaRPr sz="1600"/>
          </a:p>
          <a:p>
            <a:pPr lvl="0">
              <a:defRPr sz="1800"/>
            </a:pPr>
            <a:r>
              <a:rPr sz="1600"/>
              <a:t>Jaki jest najwiekszy polski wulkan?</a:t>
            </a:r>
            <a:br>
              <a:rPr sz="1600"/>
            </a:br>
            <a:r>
              <a:rPr sz="1600"/>
              <a:t>Czy są w Polsce slonie?</a:t>
            </a:r>
            <a:br>
              <a:rPr sz="1600"/>
            </a:br>
            <a:r>
              <a:rPr sz="1600"/>
              <a:t>Czy są jakieś stacje benzynowe w Polsce?</a:t>
            </a:r>
            <a:br>
              <a:rPr sz="1600"/>
            </a:br>
            <a:r>
              <a:rPr sz="1600"/>
              <a:t>Ile kosztuje kilogram kurczaka w Polsce?</a:t>
            </a:r>
            <a:br>
              <a:rPr sz="1600"/>
            </a:br>
            <a:r>
              <a:rPr sz="1600"/>
              <a:t>Czy mozna przez was uzyskać wizy do Kaliningradu?</a:t>
            </a:r>
            <a:br>
              <a:rPr sz="1600"/>
            </a:br>
            <a:r>
              <a:rPr sz="1600"/>
              <a:t>Chciałbym zamówić od was mapy do  Pragi?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87" name="Shape 2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Wyzywienie: sniadanie z muesli, lunch jednodaniowy z woda niegazowana, kolacja moze byc dwudaniowa, chetnie wino lub piwo. Bez eksperymentow.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99" name="Shape 2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Wyzywienie: sniadanie z muesli, lunch jednodaniowy z woda niegazowana, kolacja moze byc dwudaniowa, chetnie wino lub piwo. Bez eksperymentow.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5" name="Shape 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Podróże studyjne dla mediów: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 8 z Finlandii, 42 ze Szwecji, 19 z Danii i 3 z Norwegii;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 , Mazowsze i Małopolska, Pomorze, Wielkopolska i Podlasie.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Monika Pawłowska Informatorem Roku 2013 wybrana przez Szwedzkie Stowarzyszenie Dziennikarzy Turystycznych.</a:t>
            </a:r>
            <a:endParaRPr sz="1600"/>
          </a:p>
          <a:p>
            <a:pPr lvl="0">
              <a:defRPr sz="1800"/>
            </a:pPr>
            <a:r>
              <a:rPr sz="1600"/>
              <a:t>Portal: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- podstawowa i pierwsza strona internetowa Ośrodka w Sztokholmie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www.polen.travel/dk - zaczęła funkcjonować w grudniu 2010 roku;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www.polen.travel/no - zaczęła funkcjonować w marcu 2011 roku.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zajęło drugą pozycję wśród europejskich destynacji turystycznych w konkursie organizowanym przez magazyn branżowy TTG Nordics i targi MATKA w 2014 roku!</a:t>
            </a:r>
            <a:endParaRPr sz="1600"/>
          </a:p>
          <a:p>
            <a:pPr lvl="0">
              <a:defRPr sz="1800"/>
            </a:pPr>
            <a:r>
              <a:rPr sz="1600"/>
              <a:t>Media społecznościowe: FB od 2010 roku, pozostałe od 2013, profile angielskojezyczne, wpisy systematyczne..</a:t>
            </a:r>
            <a:endParaRPr sz="1600"/>
          </a:p>
          <a:p>
            <a:pPr lvl="0">
              <a:defRPr sz="1800"/>
            </a:pPr>
            <a:r>
              <a:rPr sz="1600"/>
              <a:t>Media tradycyjne: 10 reklam w magazynach konsumenckich, ekran cyfrowy podczas TUR i 80 posterów w tramwajach w Goteborgu, kampania outdoor w ramach projektu “Promujmy Polskę Razem” 300 posterów przy ośrodkach transportu publicznego przez dwa tygodnie sierpień/wrzesień 2013.</a:t>
            </a:r>
            <a:endParaRPr sz="1600"/>
          </a:p>
          <a:p>
            <a:pPr lvl="0">
              <a:defRPr sz="1800"/>
            </a:pPr>
            <a:r>
              <a:rPr sz="1600"/>
              <a:t>Informacja turystyczna:</a:t>
            </a:r>
            <a:endParaRPr sz="1600"/>
          </a:p>
          <a:p>
            <a:pPr lvl="0">
              <a:defRPr sz="1800"/>
            </a:pPr>
            <a:r>
              <a:rPr sz="1600"/>
              <a:t>Kraków, Gdańsk i Warszawa</a:t>
            </a:r>
            <a:endParaRPr sz="1600"/>
          </a:p>
          <a:p>
            <a:pPr lvl="0">
              <a:defRPr sz="1800"/>
            </a:pPr>
            <a:r>
              <a:rPr sz="1600"/>
              <a:t>Jak nazywa sie najwieksza pustynia w Polsce?</a:t>
            </a:r>
            <a:endParaRPr sz="1600"/>
          </a:p>
          <a:p>
            <a:pPr lvl="0">
              <a:defRPr sz="1800"/>
            </a:pPr>
            <a:r>
              <a:rPr sz="1600"/>
              <a:t>Jaki jest najwiekszy polski wulkan?</a:t>
            </a:r>
            <a:br>
              <a:rPr sz="1600"/>
            </a:br>
            <a:r>
              <a:rPr sz="1600"/>
              <a:t>Czy są w Polsce slonie?</a:t>
            </a:r>
            <a:br>
              <a:rPr sz="1600"/>
            </a:br>
            <a:r>
              <a:rPr sz="1600"/>
              <a:t>Czy są jakieś stacje benzynowe w Polsce?</a:t>
            </a:r>
            <a:br>
              <a:rPr sz="1600"/>
            </a:br>
            <a:r>
              <a:rPr sz="1600"/>
              <a:t>Ile kosztuje kilogram kurczaka w Polsce?</a:t>
            </a:r>
            <a:br>
              <a:rPr sz="1600"/>
            </a:br>
            <a:r>
              <a:rPr sz="1600"/>
              <a:t>Czy mozna przez was uzyskać wizy do Kaliningradu?</a:t>
            </a:r>
            <a:br>
              <a:rPr sz="1600"/>
            </a:br>
            <a:r>
              <a:rPr sz="1600"/>
              <a:t>Chciałbym zamówić od was mapy do  Pragi?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>
                <a:uFill>
                  <a:solidFill/>
                </a:uFill>
              </a:rPr>
              <a:t>razem 1.160.000 km2 prawie 4 razy wiecej niz Polska i 26 mln mieszkancow. </a:t>
            </a:r>
            <a:endParaRPr>
              <a:uFill>
                <a:solidFill/>
              </a:uFill>
            </a:endParaRPr>
          </a:p>
          <a:p>
            <a:pPr lvl="0">
              <a:defRPr sz="1800"/>
            </a:pPr>
            <a:r>
              <a:rPr sz="2400">
                <a:uFill>
                  <a:solidFill/>
                </a:uFill>
              </a:rPr>
              <a:t>Szwecja: liczba ludności 9,6 mln mieszkańców</a:t>
            </a:r>
            <a:endParaRPr>
              <a:uFill>
                <a:solidFill/>
              </a:uFill>
            </a:endParaRPr>
          </a:p>
          <a:p>
            <a:pPr lvl="0">
              <a:defRPr sz="1800"/>
            </a:pPr>
            <a:r>
              <a:rPr sz="2400">
                <a:uFill>
                  <a:solidFill/>
                </a:uFill>
              </a:rPr>
              <a:t>Norwegia: liczba ludności: 5,03 mln mieszkańców</a:t>
            </a:r>
            <a:endParaRPr>
              <a:uFill>
                <a:solidFill/>
              </a:uFill>
            </a:endParaRPr>
          </a:p>
          <a:p>
            <a:pPr lvl="0">
              <a:defRPr sz="1800"/>
            </a:pPr>
            <a:r>
              <a:rPr sz="2400">
                <a:uFill>
                  <a:solidFill/>
                </a:uFill>
              </a:rPr>
              <a:t>Dania: liczba ludności: 5,63 mln mieszkańców z czego 100.000 Grenlandia i Wyspy Faroe</a:t>
            </a:r>
            <a:endParaRPr>
              <a:uFill>
                <a:solidFill/>
              </a:uFill>
            </a:endParaRPr>
          </a:p>
          <a:p>
            <a:pPr lvl="0">
              <a:defRPr sz="1800"/>
            </a:pPr>
            <a:r>
              <a:rPr sz="2400">
                <a:uFill>
                  <a:solidFill/>
                </a:uFill>
              </a:rPr>
              <a:t>Finlandia: liczba ludności: 5,42 mln mieszkańców.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Trendy na przyszlosc:</a:t>
            </a:r>
            <a:endParaRPr sz="2400"/>
          </a:p>
          <a:p>
            <a:pPr lvl="0">
              <a:defRPr sz="1800"/>
            </a:pPr>
            <a:r>
              <a:rPr sz="2400"/>
              <a:t>Stabilna sytuacja gospodarstw domowych, silna korona, podrozowanie jako priorytet, aktywnosc gospodarcza, powrot Europy jako destynacji turystycznej.</a:t>
            </a:r>
            <a:endParaRPr sz="2400"/>
          </a:p>
          <a:p>
            <a:pPr lvl="0">
              <a:defRPr sz="1800"/>
            </a:pPr>
            <a:r>
              <a:rPr sz="2400"/>
              <a:t>71,40 Nordykow planuje w 2014 tyle samo podrozy co w 2013 lub wiecej</a:t>
            </a:r>
            <a:endParaRPr sz="2400"/>
          </a:p>
          <a:p>
            <a:pPr lvl="0">
              <a:defRPr sz="1800"/>
            </a:pPr>
            <a:r>
              <a:rPr sz="2400"/>
              <a:t>48% wiekszy budzet Nordykow na podroze.</a:t>
            </a:r>
            <a:endParaRPr sz="2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Warsztaty: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okołotargowe: Connect, TravelMatch, Global;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imprezy typu road show: Helsinki - Jyvaskylla - Oulu - Tampere, Malmö - Göteborg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Garden Party w Sztokholmie;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dla organizatorów wypoczynku grup seniorów organizowane przez Matka Vekka (Finlandia) i Reseskaparna (Szwecja).</a:t>
            </a:r>
            <a:endParaRPr sz="1600"/>
          </a:p>
          <a:p>
            <a:pPr lvl="0">
              <a:defRPr sz="1800"/>
            </a:pPr>
            <a:r>
              <a:rPr sz="1600"/>
              <a:t>Imprezy studyjne: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81 ze Szwecji, 9 z Danii, 7 z Norwegii i 6 z Finlandii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Zachodniopomorskie, Małopolska, Mazowsze, Pomorskie. W Gdańsku i Krakowie w trakcie trwania imprez zorganizowano warsztaty z przedstawicielami lokalnej branży turystycznej.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atrakcje dużych miast oraz wellness i spa;</a:t>
            </a:r>
            <a:endParaRPr sz="16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Warsztaty: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okołotargowe: Connect, TravelMatch, Global;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imprezy typu road show: Helsinki - Jyvaskylla - Oulu - Tampere, Malmö - Göteborg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Garden Party w Sztokholmie;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dla organizatorów wypoczynku grup seniorów organizowane przez Matka Vekka (Finlandia) i Reseskaparna (Szwecja).</a:t>
            </a:r>
            <a:endParaRPr sz="1600"/>
          </a:p>
          <a:p>
            <a:pPr lvl="0">
              <a:defRPr sz="1800"/>
            </a:pPr>
            <a:r>
              <a:rPr sz="1600"/>
              <a:t>Imprezy studyjne: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81 ze Szwecji, 9 z Danii, 7 z Norwegii i 6 z Finlandii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Zachodniopomorskie, Małopolska, Mazowsze, Pomorskie. W Gdańsku i Krakowie w trakcie trwania imprez zorganizowano warsztaty z przedstawicielami lokalnej branży turystycznej.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atrakcje dużych miast oraz wellness i spa;</a:t>
            </a:r>
            <a:endParaRPr sz="16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Podróże studyjne dla mediów: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 8 z Finlandii, 42 ze Szwecji, 19 z Danii i 3 z Norwegii;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 , Mazowsze i Małopolska, Pomorze, Wielkopolska i Podlasie.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Monika Pawłowska Informatorem Roku 2013 wybrana przez Szwedzkie Stowarzyszenie Dziennikarzy Turystycznych.</a:t>
            </a:r>
            <a:endParaRPr sz="1600"/>
          </a:p>
          <a:p>
            <a:pPr lvl="0">
              <a:defRPr sz="1800"/>
            </a:pPr>
            <a:r>
              <a:rPr sz="1600"/>
              <a:t>Portal: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- podstawowa i pierwsza strona internetowa Ośrodka w Sztokholmie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www.polen.travel/dk - zaczęła funkcjonować w grudniu 2010 roku;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www.polen.travel/no - zaczęła funkcjonować w marcu 2011 roku.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www.polen.travel/sv zajęło drugą pozycję wśród europejskich destynacji turystycznych w konkursie organizowanym przez magazyn branżowy TTG Nordics i targi MATKA w 2014 roku!</a:t>
            </a:r>
            <a:endParaRPr sz="1600"/>
          </a:p>
          <a:p>
            <a:pPr lvl="0">
              <a:defRPr sz="1800"/>
            </a:pPr>
            <a:r>
              <a:rPr sz="1600"/>
              <a:t>Media społecznościowe: FB od 2010 roku, pozostałe od 2013, profile angielskojezyczne, wpisy systematyczne..</a:t>
            </a:r>
            <a:endParaRPr sz="1600"/>
          </a:p>
          <a:p>
            <a:pPr lvl="0">
              <a:defRPr sz="1800"/>
            </a:pPr>
            <a:r>
              <a:rPr sz="1600"/>
              <a:t>Media tradycyjne: 10 reklam w magazynach konsumenckich, ekran cyfrowy podczas TUR i 80 posterów w tramwajach w Goteborgu, kampania outdoor w ramach projektu “Promujmy Polskę Razem” 300 posterów przy ośrodkach transportu publicznego przez dwa tygodnie sierpień/wrzesień 2013.</a:t>
            </a:r>
            <a:endParaRPr sz="1600"/>
          </a:p>
          <a:p>
            <a:pPr lvl="0">
              <a:defRPr sz="1800"/>
            </a:pPr>
            <a:r>
              <a:rPr sz="1600"/>
              <a:t>Informacja turystyczna:</a:t>
            </a:r>
            <a:endParaRPr sz="1600"/>
          </a:p>
          <a:p>
            <a:pPr lvl="0">
              <a:defRPr sz="1800"/>
            </a:pPr>
            <a:r>
              <a:rPr sz="1600"/>
              <a:t>Kraków, Gdańsk i Warszawa</a:t>
            </a:r>
            <a:endParaRPr sz="1600"/>
          </a:p>
          <a:p>
            <a:pPr lvl="0">
              <a:defRPr sz="1800"/>
            </a:pPr>
            <a:r>
              <a:rPr sz="1600"/>
              <a:t>Jak nazywa sie najwieksza pustynia w Polsce?</a:t>
            </a:r>
            <a:endParaRPr sz="1600"/>
          </a:p>
          <a:p>
            <a:pPr lvl="0">
              <a:defRPr sz="1800"/>
            </a:pPr>
            <a:r>
              <a:rPr sz="1600"/>
              <a:t>Jaki jest najwiekszy polski wulkan?</a:t>
            </a:r>
            <a:br>
              <a:rPr sz="1600"/>
            </a:br>
            <a:r>
              <a:rPr sz="1600"/>
              <a:t>Czy są w Polsce slonie?</a:t>
            </a:r>
            <a:br>
              <a:rPr sz="1600"/>
            </a:br>
            <a:r>
              <a:rPr sz="1600"/>
              <a:t>Czy są jakieś stacje benzynowe w Polsce?</a:t>
            </a:r>
            <a:br>
              <a:rPr sz="1600"/>
            </a:br>
            <a:r>
              <a:rPr sz="1600"/>
              <a:t>Ile kosztuje kilogram kurczaka w Polsce?</a:t>
            </a:r>
            <a:br>
              <a:rPr sz="1600"/>
            </a:br>
            <a:r>
              <a:rPr sz="1600"/>
              <a:t>Czy mozna przez was uzyskać wizy do Kaliningradu?</a:t>
            </a:r>
            <a:br>
              <a:rPr sz="1600"/>
            </a:br>
            <a:r>
              <a:rPr sz="1600"/>
              <a:t>Chciałbym zamówić od was mapy do  Pragi?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Lacznie z Grenlandia i Wyspami Faroe, gdzie mieszka ponad 100.000 osob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Warsztaty: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okołotargowe: Connect, TravelMatch, Global;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imprezy typu road show: Helsinki - Jyvaskylla - Oulu - Tampere, Malmö - Göteborg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Garden Party w Sztokholmie;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dla organizatorów wypoczynku grup seniorów organizowane przez Matka Vekka (Finlandia) i Reseskaparna (Szwecja).</a:t>
            </a:r>
            <a:endParaRPr sz="1600"/>
          </a:p>
          <a:p>
            <a:pPr lvl="0">
              <a:defRPr sz="1800"/>
            </a:pPr>
            <a:r>
              <a:rPr sz="1600"/>
              <a:t>Imprezy studyjne: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81 ze Szwecji, 9 z Danii, 7 z Norwegii i 6 z Finlandii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Zachodniopomorskie, Małopolska, Mazowsze, Pomorskie. W Gdańsku i Krakowie w trakcie trwania imprez zorganizowano warsztaty z przedstawicielami lokalnej branży turystycznej.</a:t>
            </a:r>
            <a:endParaRPr sz="1600"/>
          </a:p>
          <a:p>
            <a:pPr lvl="0" marL="160421" indent="-160421">
              <a:buSzPct val="100000"/>
              <a:buChar char="•"/>
              <a:defRPr sz="1800"/>
            </a:pPr>
            <a:r>
              <a:rPr sz="1600"/>
              <a:t>atrakcje dużych miast oraz wellness i spa;</a:t>
            </a:r>
            <a:endParaRPr sz="1600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  <a:endParaRPr sz="24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  <a:endParaRPr sz="24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</p:spPr>
        <p:txBody>
          <a:bodyPr lIns="32145" tIns="32145" rIns="32145" bIns="32145"/>
          <a:lstStyle/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457200" y="1600198"/>
            <a:ext cx="8229600" cy="5257804"/>
          </a:xfrm>
          <a:prstGeom prst="rect">
            <a:avLst/>
          </a:prstGeom>
        </p:spPr>
        <p:txBody>
          <a:bodyPr lIns="32145" tIns="32145" rIns="32145" bIns="32145"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  <a:endParaRPr sz="24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  <a:endParaRPr sz="24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</p:spPr>
        <p:txBody>
          <a:bodyPr lIns="32145" tIns="32145" rIns="32145" bIns="32145"/>
          <a:lstStyle/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457200" y="1600198"/>
            <a:ext cx="8229600" cy="5257804"/>
          </a:xfrm>
          <a:prstGeom prst="rect">
            <a:avLst/>
          </a:prstGeom>
        </p:spPr>
        <p:txBody>
          <a:bodyPr lIns="32145" tIns="32145" rIns="32145" bIns="32145"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  <a:endParaRPr sz="24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  <a:endParaRPr sz="24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6" tIns="32146" rIns="32146" bIns="32146"/>
          <a:lstStyle/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199"/>
            <a:ext cx="8229600" cy="525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6" tIns="32146" rIns="32146" bIns="32146"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  <a:endParaRPr sz="24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  <a:endParaRPr sz="24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</p:sldLayoutIdLst>
  <p:transition spd="med" advClick="1"/>
  <p:txStyles>
    <p:titleStyle>
      <a:lvl1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56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1pPr>
      <a:lvl2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2pPr>
      <a:lvl3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3pPr>
      <a:lvl4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4pPr>
      <a:lvl5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5pPr>
      <a:lvl6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6pPr>
      <a:lvl7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7pPr>
      <a:lvl8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8pPr>
      <a:lvl9pPr defTabSz="584200">
        <a:spcBef>
          <a:spcPts val="4200"/>
        </a:spcBef>
        <a:defRPr sz="2400">
          <a:uFill>
            <a:solidFill/>
          </a:uFill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1pPr>
      <a:lvl2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2pPr>
      <a:lvl3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3pPr>
      <a:lvl4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4pPr>
      <a:lvl5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5pPr>
      <a:lvl6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6pPr>
      <a:lvl7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7pPr>
      <a:lvl8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8pPr>
      <a:lvl9pPr algn="r" defTabSz="584200">
        <a:defRPr sz="8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www.polen.travel/sv" TargetMode="External"/><Relationship Id="rId4" Type="http://schemas.openxmlformats.org/officeDocument/2006/relationships/hyperlink" Target="http://www.polen.travel/no" TargetMode="External"/><Relationship Id="rId5" Type="http://schemas.openxmlformats.org/officeDocument/2006/relationships/hyperlink" Target="http://www.polen.travel/dk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://www.polen.travel/no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chart" Target="../charts/char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9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0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chart" Target="../charts/chart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://www.polen.travel/sv" TargetMode="Externa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3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6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7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1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chart" Target="../charts/chart4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://www.polen.travel/dk" TargetMode="Externa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4.png"/><Relationship Id="rId4" Type="http://schemas.openxmlformats.org/officeDocument/2006/relationships/image" Target="../media/image1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chart" Target="../charts/chart5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4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hyperlink" Target="mailto:malgorzata.hudyma@polen.travel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chart" Target="../charts/chart1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12"/>
            <a:ext cx="9144000" cy="681037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>
            <p:ph type="title" idx="4294967295"/>
          </p:nvPr>
        </p:nvSpPr>
        <p:spPr>
          <a:xfrm>
            <a:off x="5003800" y="333375"/>
            <a:ext cx="3886200" cy="3338513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914400">
              <a:defRPr sz="4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OFFER FOR THE NORDIC TOURIST</a:t>
            </a:r>
          </a:p>
        </p:txBody>
      </p:sp>
      <p:sp>
        <p:nvSpPr>
          <p:cNvPr id="20" name="Shape 20"/>
          <p:cNvSpPr/>
          <p:nvPr>
            <p:ph type="body" idx="4294967295"/>
          </p:nvPr>
        </p:nvSpPr>
        <p:spPr>
          <a:xfrm>
            <a:off x="5003800" y="3716337"/>
            <a:ext cx="3763675" cy="17526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70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Polish Tourist Organisation</a:t>
            </a:r>
            <a:endParaRPr sz="170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endParaRPr sz="1952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Karlavägen 47b</a:t>
            </a:r>
            <a:endParaRPr sz="1037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114 49 Sztokholm</a:t>
            </a:r>
            <a:endParaRPr sz="1037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Tel: 0046 8 205 605</a:t>
            </a:r>
            <a:endParaRPr sz="1037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Fax: 0046 8 218 145</a:t>
            </a:r>
            <a:endParaRPr sz="1037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Email: info.scan@polen.travel</a:t>
            </a:r>
            <a:endParaRPr sz="1037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3" invalidUrl="" action="" tgtFrame="" tooltip="" history="1" highlightClick="0" endSnd="0"/>
              </a:rPr>
              <a:t>www.polen.travel/sv</a:t>
            </a:r>
            <a:endParaRPr sz="1037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4" invalidUrl="" action="" tgtFrame="" tooltip="" history="1" highlightClick="0" endSnd="0"/>
              </a:rPr>
              <a:t>www.polen.travel/no</a:t>
            </a:r>
            <a:endParaRPr sz="1037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557784">
              <a:lnSpc>
                <a:spcPct val="80000"/>
              </a:lnSpc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037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5" invalidUrl="" action="" tgtFrame="" tooltip="" history="1" highlightClick="0" endSnd="0"/>
              </a:rPr>
              <a:t>www.polen.travel/dk</a:t>
            </a:r>
            <a:r>
              <a:rPr sz="1037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" grpId="2"/>
      <p:bldP build="whole" bldLvl="1" animBg="1" rev="0" advAuto="0"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Norway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travel trade</a:t>
            </a:r>
          </a:p>
        </p:txBody>
      </p:sp>
      <p:sp>
        <p:nvSpPr>
          <p:cNvPr id="57" name="Shape 57"/>
          <p:cNvSpPr/>
          <p:nvPr>
            <p:ph type="body" idx="4294967295"/>
          </p:nvPr>
        </p:nvSpPr>
        <p:spPr>
          <a:xfrm>
            <a:off x="958535" y="1549300"/>
            <a:ext cx="7727819" cy="489629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Workshop TravelMatch in Oslo - 118 buyers (2014)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Antor Regional Workshop in Stavanger - Bergen - Kristiansund - 85 buyers (2012)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Dedicated presentations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Study trips - 7 participants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- 25 copies sent to 191 recipients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Daily travel information including sending promotional materials.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Currently 48 tour operators offer Poland as a travel destination.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" grpId="1"/>
      <p:bldP build="p" bldLvl="1" animBg="1" rev="0" advAuto="0" spid="5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Norway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consumers</a:t>
            </a:r>
          </a:p>
        </p:txBody>
      </p:sp>
      <p:sp>
        <p:nvSpPr>
          <p:cNvPr id="63" name="Shape 63"/>
          <p:cNvSpPr/>
          <p:nvPr>
            <p:ph type="body" idx="4294967295"/>
          </p:nvPr>
        </p:nvSpPr>
        <p:spPr>
          <a:xfrm>
            <a:off x="1046779" y="1549300"/>
            <a:ext cx="7639575" cy="492953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Travel Fair Reiseliv - 45.000 visitors (2014)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Consumers’ events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Cooperation with media - 3 journalists, 7 publications, total 1.000.000 SEK worth publications in Norwegian media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Website </a:t>
            </a:r>
            <a:r>
              <a: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5" invalidUrl="" action="" tgtFrame="" tooltip="" history="1" highlightClick="0" endSnd="0"/>
              </a:rPr>
              <a:t>www.polen.travel/no</a:t>
            </a: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visited by 23.000 unique visitors (2013), 67% more than in 2012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Website and traditional media campaigns 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- 11 copies sent to 68 media recipients and 281 individual tourists (2013)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" grpId="1"/>
      <p:bldP build="p" bldLvl="5" animBg="1" rev="0" advAuto="0" spid="6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xfrm>
            <a:off x="847719" y="289160"/>
            <a:ext cx="8229825" cy="354498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876225">
              <a:defRPr cap="all" sz="1400">
                <a:solidFill>
                  <a:srgbClr val="D00000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  <a:effectLst/>
                <a:uFillTx/>
              </a:defRPr>
            </a:pPr>
            <a:r>
              <a:rPr cap="all" sz="1400">
                <a:solidFill>
                  <a:srgbClr val="D00000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uFill>
                  <a:solidFill/>
                </a:uFill>
              </a:rPr>
              <a:t>POLISH TOURIST ORGANISATION in stockholm</a:t>
            </a:r>
          </a:p>
        </p:txBody>
      </p:sp>
      <p:pic>
        <p:nvPicPr>
          <p:cNvPr id="68" name="image3.png" descr="mapa-europy.png"/>
          <p:cNvPicPr/>
          <p:nvPr/>
        </p:nvPicPr>
        <p:blipFill>
          <a:blip r:embed="rId3">
            <a:extLst/>
          </a:blip>
          <a:srcRect l="12009" t="7365" r="0" b="18523"/>
          <a:stretch>
            <a:fillRect/>
          </a:stretch>
        </p:blipFill>
        <p:spPr>
          <a:xfrm>
            <a:off x="-2272927" y="1096760"/>
            <a:ext cx="12624134" cy="73594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000000">
                <a:alpha val="43000"/>
              </a:srgbClr>
            </a:outerShdw>
          </a:effectLst>
        </p:spPr>
      </p:pic>
      <p:sp>
        <p:nvSpPr>
          <p:cNvPr id="69" name="Shape 69"/>
          <p:cNvSpPr/>
          <p:nvPr/>
        </p:nvSpPr>
        <p:spPr>
          <a:xfrm>
            <a:off x="3250406" y="1096760"/>
            <a:ext cx="754278" cy="2082623"/>
          </a:xfrm>
          <a:prstGeom prst="line">
            <a:avLst/>
          </a:prstGeom>
          <a:ln w="12700">
            <a:solidFill>
              <a:srgbClr val="FF0000"/>
            </a:solidFill>
            <a:round/>
            <a:tailEnd type="triangle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 defTabSz="457200">
              <a:defRPr sz="800">
                <a:uFillTx/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0" name="Shape 70"/>
          <p:cNvSpPr/>
          <p:nvPr/>
        </p:nvSpPr>
        <p:spPr>
          <a:xfrm>
            <a:off x="4062555" y="1017985"/>
            <a:ext cx="153162" cy="1869694"/>
          </a:xfrm>
          <a:prstGeom prst="line">
            <a:avLst/>
          </a:prstGeom>
          <a:ln w="12700">
            <a:solidFill>
              <a:srgbClr val="FF0000"/>
            </a:solidFill>
            <a:round/>
            <a:tailEnd type="triangle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 defTabSz="457200">
              <a:defRPr sz="800">
                <a:uFillTx/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" name="Shape 71"/>
          <p:cNvSpPr/>
          <p:nvPr/>
        </p:nvSpPr>
        <p:spPr>
          <a:xfrm>
            <a:off x="4441032" y="1017985"/>
            <a:ext cx="148828" cy="1756171"/>
          </a:xfrm>
          <a:prstGeom prst="line">
            <a:avLst/>
          </a:prstGeom>
          <a:ln w="12700">
            <a:solidFill>
              <a:srgbClr val="FF0000"/>
            </a:solidFill>
            <a:round/>
            <a:tailEnd type="triangle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 defTabSz="457200">
              <a:defRPr sz="800">
                <a:uFillTx/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2" name="Shape 72"/>
          <p:cNvSpPr/>
          <p:nvPr/>
        </p:nvSpPr>
        <p:spPr>
          <a:xfrm>
            <a:off x="3637359" y="1017985"/>
            <a:ext cx="376103" cy="1869694"/>
          </a:xfrm>
          <a:prstGeom prst="line">
            <a:avLst/>
          </a:prstGeom>
          <a:ln w="12700">
            <a:solidFill>
              <a:srgbClr val="FF0000"/>
            </a:solidFill>
            <a:round/>
            <a:tailEnd type="triangle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 defTabSz="457200">
              <a:defRPr sz="800">
                <a:uFillTx/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73" name="image4.png" descr="Bez-nazwy-1.png"/>
          <p:cNvPicPr/>
          <p:nvPr/>
        </p:nvPicPr>
        <p:blipFill>
          <a:blip r:embed="rId4">
            <a:extLst/>
          </a:blip>
          <a:srcRect l="37865" t="11487" r="41308" b="69358"/>
          <a:stretch>
            <a:fillRect/>
          </a:stretch>
        </p:blipFill>
        <p:spPr>
          <a:xfrm>
            <a:off x="3860300" y="883546"/>
            <a:ext cx="404511" cy="2629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000000">
                <a:alpha val="43000"/>
              </a:srgbClr>
            </a:outerShdw>
          </a:effectLst>
        </p:spPr>
      </p:pic>
      <p:pic>
        <p:nvPicPr>
          <p:cNvPr id="74" name="image4.png" descr="Bez-nazwy-1.png"/>
          <p:cNvPicPr/>
          <p:nvPr/>
        </p:nvPicPr>
        <p:blipFill>
          <a:blip r:embed="rId4">
            <a:extLst/>
          </a:blip>
          <a:srcRect l="37866" t="50127" r="41308" b="28925"/>
          <a:stretch>
            <a:fillRect/>
          </a:stretch>
        </p:blipFill>
        <p:spPr>
          <a:xfrm>
            <a:off x="4264810" y="871249"/>
            <a:ext cx="404511" cy="2875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000000">
                <a:alpha val="43000"/>
              </a:srgbClr>
            </a:outerShdw>
          </a:effectLst>
        </p:spPr>
      </p:pic>
      <p:pic>
        <p:nvPicPr>
          <p:cNvPr id="75" name="image4.png" descr="Bez-nazwy-1.png"/>
          <p:cNvPicPr/>
          <p:nvPr/>
        </p:nvPicPr>
        <p:blipFill>
          <a:blip r:embed="rId4">
            <a:extLst/>
          </a:blip>
          <a:srcRect l="37865" t="30642" r="41308" b="49873"/>
          <a:stretch>
            <a:fillRect/>
          </a:stretch>
        </p:blipFill>
        <p:spPr>
          <a:xfrm>
            <a:off x="3435103" y="881278"/>
            <a:ext cx="404512" cy="2674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000000">
                <a:alpha val="43000"/>
              </a:srgbClr>
            </a:outerShdw>
          </a:effectLst>
        </p:spPr>
      </p:pic>
      <p:pic>
        <p:nvPicPr>
          <p:cNvPr id="76" name="image4.png" descr="Bez-nazwy-1.png"/>
          <p:cNvPicPr/>
          <p:nvPr/>
        </p:nvPicPr>
        <p:blipFill>
          <a:blip r:embed="rId4">
            <a:extLst/>
          </a:blip>
          <a:srcRect l="37865" t="75215" r="41308" b="6274"/>
          <a:stretch>
            <a:fillRect/>
          </a:stretch>
        </p:blipFill>
        <p:spPr>
          <a:xfrm>
            <a:off x="3051278" y="870105"/>
            <a:ext cx="404512" cy="2540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813816">
              <a:defRPr sz="1800">
                <a:uFillTx/>
              </a:defRPr>
            </a:pPr>
            <a: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Nordic countries</a:t>
            </a:r>
            <a:endParaRPr sz="355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813816">
              <a:defRPr sz="1800">
                <a:uFillTx/>
              </a:defRPr>
            </a:pPr>
            <a: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trends in 2010 -2013 </a:t>
            </a:r>
          </a:p>
        </p:txBody>
      </p:sp>
      <p:graphicFrame>
        <p:nvGraphicFramePr>
          <p:cNvPr id="82" name="Chart 82"/>
          <p:cNvGraphicFramePr/>
          <p:nvPr/>
        </p:nvGraphicFramePr>
        <p:xfrm>
          <a:off x="864181" y="1623192"/>
          <a:ext cx="8229601" cy="413723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" grpId="1"/>
      <p:bldP build="whole" bldLvl="1" animBg="1" rev="0" advAuto="0" spid="8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>
            <p:ph type="title" idx="4294967295"/>
          </p:nvPr>
        </p:nvSpPr>
        <p:spPr>
          <a:xfrm>
            <a:off x="457200" y="435246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867171">
              <a:defRPr sz="418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180">
                <a:uFill>
                  <a:solidFill/>
                </a:uFill>
              </a:rPr>
              <a:t>Kraje działania Ośrodka - Szwecja</a:t>
            </a:r>
          </a:p>
        </p:txBody>
      </p:sp>
      <p:pic>
        <p:nvPicPr>
          <p:cNvPr id="8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812" y="1484312"/>
            <a:ext cx="6048376" cy="453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1"/>
      <p:bldP build="whole" bldLvl="1" animBg="1" rev="0" advAuto="0" spid="8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>
            <p:ph type="title" idx="4294967295"/>
          </p:nvPr>
        </p:nvSpPr>
        <p:spPr>
          <a:xfrm>
            <a:off x="457200" y="4524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SWEDEN</a:t>
            </a:r>
          </a:p>
        </p:txBody>
      </p:sp>
      <p:pic>
        <p:nvPicPr>
          <p:cNvPr id="9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3975" y="1957387"/>
            <a:ext cx="6496050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" grpId="2"/>
      <p:bldP build="whole" bldLvl="1" animBg="1" rev="0" advAuto="0" spid="9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>
            <p:ph type="title" idx="4294967295"/>
          </p:nvPr>
        </p:nvSpPr>
        <p:spPr>
          <a:xfrm>
            <a:off x="457200" y="4524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SWEDEN</a:t>
            </a:r>
          </a:p>
        </p:txBody>
      </p:sp>
      <p:pic>
        <p:nvPicPr>
          <p:cNvPr id="9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2062" y="1700212"/>
            <a:ext cx="6062663" cy="3960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" grpId="2"/>
      <p:bldP build="whole" bldLvl="1" animBg="1" rev="0" advAuto="0" spid="9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>
            <p:ph type="title" idx="4294967295"/>
          </p:nvPr>
        </p:nvSpPr>
        <p:spPr>
          <a:xfrm>
            <a:off x="457200" y="4270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SWEDEN</a:t>
            </a:r>
          </a:p>
        </p:txBody>
      </p:sp>
      <p:pic>
        <p:nvPicPr>
          <p:cNvPr id="100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550" y="1449387"/>
            <a:ext cx="6840538" cy="4586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2"/>
      <p:bldP build="whole" bldLvl="1" animBg="1" rev="0" advAuto="0" spid="9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>
            <p:ph type="title" idx="4294967295"/>
          </p:nvPr>
        </p:nvSpPr>
        <p:spPr>
          <a:xfrm>
            <a:off x="457200" y="401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SWEDEN</a:t>
            </a:r>
          </a:p>
        </p:txBody>
      </p:sp>
      <p:pic>
        <p:nvPicPr>
          <p:cNvPr id="104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112" y="1455737"/>
            <a:ext cx="7123113" cy="4670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  <p:bldP build="whole" bldLvl="1" animBg="1" rev="0" advAuto="0" spid="10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>
            <p:ph type="title" idx="4294967295"/>
          </p:nvPr>
        </p:nvSpPr>
        <p:spPr>
          <a:xfrm>
            <a:off x="457200" y="4778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SWEDEN</a:t>
            </a:r>
          </a:p>
        </p:txBody>
      </p:sp>
      <p:pic>
        <p:nvPicPr>
          <p:cNvPr id="10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587" y="1600200"/>
            <a:ext cx="6600826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" grpId="2"/>
      <p:bldP build="whole" bldLvl="1" animBg="1" rev="0" advAuto="0" spid="10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>
            <p:ph type="title" idx="4294967295"/>
          </p:nvPr>
        </p:nvSpPr>
        <p:spPr>
          <a:xfrm>
            <a:off x="457200" y="3762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NORWAY</a:t>
            </a:r>
          </a:p>
        </p:txBody>
      </p:sp>
      <p:pic>
        <p:nvPicPr>
          <p:cNvPr id="24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6375" y="1341437"/>
            <a:ext cx="6408738" cy="466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" grpId="1"/>
      <p:bldP build="whole" bldLvl="1" animBg="1" rev="0" advAuto="0" spid="2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>
            <p:ph type="title" idx="4294967295"/>
          </p:nvPr>
        </p:nvSpPr>
        <p:spPr>
          <a:xfrm>
            <a:off x="457200" y="4778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867171">
              <a:defRPr sz="418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180">
                <a:uFill>
                  <a:solidFill/>
                </a:uFill>
              </a:rPr>
              <a:t>Kraje działania Ośrodka - Szwecja</a:t>
            </a:r>
          </a:p>
        </p:txBody>
      </p:sp>
      <p:sp>
        <p:nvSpPr>
          <p:cNvPr id="112" name="Shape 112"/>
          <p:cNvSpPr/>
          <p:nvPr>
            <p:ph type="body" idx="4294967295"/>
          </p:nvPr>
        </p:nvSpPr>
        <p:spPr>
          <a:xfrm>
            <a:off x="457200" y="1600200"/>
            <a:ext cx="4978400" cy="3124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Powierzchnia kraju: ok. 450.000 km2;</a:t>
            </a: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31073" indent="-331073" defTabSz="885428"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ludności: 9,596 miliona mieszkańców;</a:t>
            </a: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31073" indent="-331073" defTabSz="885428"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korzystających z obiektów zbiorowego zakwaterowania w 2013 roku (styczeń - listopad): 123,5 tys. przyjeżdżających;</a:t>
            </a: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31073" indent="-331073" defTabSz="885428"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Zmiana w porównaniu z analogicznym okresem 2012 roku: +10,11%</a:t>
            </a:r>
          </a:p>
        </p:txBody>
      </p:sp>
      <p:pic>
        <p:nvPicPr>
          <p:cNvPr id="11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5600" y="1692275"/>
            <a:ext cx="3786188" cy="5165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1587" y="5300662"/>
            <a:ext cx="2044701" cy="129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" grpId="2"/>
      <p:bldP build="p" bldLvl="1" animBg="1" rev="0" advAuto="0" spid="112" grpId="3"/>
      <p:bldP build="whole" bldLvl="1" animBg="1" rev="0" advAuto="0" spid="1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1944">
              <a:defRPr sz="4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Swedish tourist - general profile</a:t>
            </a:r>
          </a:p>
        </p:txBody>
      </p:sp>
      <p:sp>
        <p:nvSpPr>
          <p:cNvPr id="118" name="Shape 118"/>
          <p:cNvSpPr/>
          <p:nvPr>
            <p:ph type="body" idx="4294967295"/>
          </p:nvPr>
        </p:nvSpPr>
        <p:spPr>
          <a:xfrm>
            <a:off x="967895" y="2256747"/>
            <a:ext cx="7727818" cy="489629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Number of outbound tourist trips per year: 15,5 million traveling abroad (2012)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Most traveling by plane (65%), car 18% and ferry 8,5%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Summer holidays destinations: Spain and Turkey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Winter holidays destinations: Thailand and India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Short trips destinations: London, New York, Paris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Most popular in Poland: Gdansk-Sopot-Gdynia, Krakow, Warszawa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" grpId="1"/>
      <p:bldP build="p" bldLvl="1" animBg="1" rev="0" advAuto="0" spid="11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title" idx="4294967295"/>
          </p:nvPr>
        </p:nvSpPr>
        <p:spPr>
          <a:xfrm>
            <a:off x="457200" y="401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914400">
              <a:defRPr sz="4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Sweden – trends in 2010 -2013 </a:t>
            </a:r>
          </a:p>
        </p:txBody>
      </p:sp>
      <p:graphicFrame>
        <p:nvGraphicFramePr>
          <p:cNvPr id="124" name="Chart 124"/>
          <p:cNvGraphicFramePr/>
          <p:nvPr/>
        </p:nvGraphicFramePr>
        <p:xfrm>
          <a:off x="765744" y="1846621"/>
          <a:ext cx="8229601" cy="402801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  <p:bldP build="whole" bldLvl="1" animBg="1" rev="0" advAuto="0" spid="12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algn="l" defTabSz="768095">
              <a:defRPr sz="1800">
                <a:uFillTx/>
              </a:defRPr>
            </a:pPr>
            <a:r>
              <a:rPr sz="369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Transport connections</a:t>
            </a:r>
            <a:br>
              <a:rPr sz="33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33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Sweden - Poland</a:t>
            </a:r>
          </a:p>
        </p:txBody>
      </p:sp>
      <p:sp>
        <p:nvSpPr>
          <p:cNvPr id="128" name="Shape 128"/>
          <p:cNvSpPr/>
          <p:nvPr>
            <p:ph type="body" idx="4294967295"/>
          </p:nvPr>
        </p:nvSpPr>
        <p:spPr>
          <a:xfrm>
            <a:off x="1010815" y="1464741"/>
            <a:ext cx="7122369" cy="4903987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marL="142303" indent="-142303" defTabSz="758951">
              <a:spcBef>
                <a:spcPts val="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Polskie Linie Lotnicze LOT</a:t>
            </a: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84606" indent="-284606" defTabSz="758951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	Sztokholm – Warszawa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42303" indent="-142303" defTabSz="758951">
              <a:spcBef>
                <a:spcPts val="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WIZZ Air 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Sztokholm – Gdańsk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Sztokholm – Warszawa</a:t>
            </a: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379475" defTabSz="758951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Sztokholm – Katowice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Sztokholm – Poznań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Göteborg – Gdańsk</a:t>
            </a: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379475" defTabSz="758951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Göteborg – Warszawa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Malmö – Gdańsk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Malmö – Warszawa</a:t>
            </a: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379475" defTabSz="758951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Malmö – Katowice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42303" indent="-142303" defTabSz="758951">
              <a:spcBef>
                <a:spcPts val="3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Ryanair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Sztokholm - Kraków</a:t>
            </a: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4" indent="758951" defTabSz="758951">
              <a:spcBef>
                <a:spcPts val="300"/>
              </a:spcBef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Sztokholm - Warszawa</a:t>
            </a: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66298" indent="-266298" defTabSz="758951">
              <a:spcBef>
                <a:spcPts val="300"/>
              </a:spcBef>
              <a:buSzPct val="100000"/>
              <a:buChar char="•"/>
              <a:defRPr sz="1800">
                <a:uFillTx/>
              </a:defRPr>
            </a:pP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33149" indent="-133149" defTabSz="758951">
              <a:spcBef>
                <a:spcPts val="300"/>
              </a:spcBef>
              <a:buSzPct val="100000"/>
              <a:buChar char="•"/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Norwegian Air</a:t>
            </a:r>
            <a:endParaRPr sz="13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4" indent="758951" defTabSz="758951">
              <a:spcBef>
                <a:spcPts val="300"/>
              </a:spcBef>
              <a:defRPr sz="1800">
                <a:uFillTx/>
              </a:defRPr>
            </a:pPr>
            <a: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Sztokholm - Kraków</a:t>
            </a: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sz="13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</a:p>
        </p:txBody>
      </p:sp>
      <p:sp>
        <p:nvSpPr>
          <p:cNvPr id="129" name="Shape 129"/>
          <p:cNvSpPr/>
          <p:nvPr/>
        </p:nvSpPr>
        <p:spPr>
          <a:xfrm>
            <a:off x="3924300" y="3356292"/>
            <a:ext cx="3816350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912812">
              <a:defRPr>
                <a:uFillTx/>
              </a:defRPr>
            </a:pP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500"/>
                                        <p:tgtEl>
                                          <p:spTgt spid="1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28" grpId="2"/>
      <p:bldP build="whole" bldLvl="1" animBg="1" rev="0" advAuto="0" spid="129" grpId="3"/>
      <p:bldP build="whole" bldLvl="1" animBg="1" rev="0" advAuto="0" spid="1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132" name="Shape 13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41312" indent="-341312" defTabSz="912812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pic>
        <p:nvPicPr>
          <p:cNvPr id="13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609600" y="415607"/>
            <a:ext cx="8229600" cy="116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lnSpc>
                <a:spcPct val="80000"/>
              </a:lnSpc>
              <a:defRPr>
                <a:uFillTx/>
              </a:defRPr>
            </a:pPr>
            <a:r>
              <a:rPr sz="4000">
                <a:uFill>
                  <a:solidFill/>
                </a:uFill>
              </a:rPr>
              <a:t>Transport connections </a:t>
            </a:r>
            <a:br>
              <a:rPr sz="4000">
                <a:uFill>
                  <a:solidFill/>
                </a:uFill>
              </a:rPr>
            </a:br>
            <a:r>
              <a:rPr sz="4000">
                <a:uFill>
                  <a:solidFill/>
                </a:uFill>
              </a:rPr>
              <a:t>Sweden - Poland</a:t>
            </a:r>
          </a:p>
        </p:txBody>
      </p:sp>
      <p:sp>
        <p:nvSpPr>
          <p:cNvPr id="135" name="Shape 135"/>
          <p:cNvSpPr/>
          <p:nvPr/>
        </p:nvSpPr>
        <p:spPr>
          <a:xfrm>
            <a:off x="903287" y="1887061"/>
            <a:ext cx="7131994" cy="395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304800" indent="-304800"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Polska Żegluga Bałtycka – POLFERRIES</a:t>
            </a:r>
            <a:br>
              <a:rPr sz="1600">
                <a:uFill>
                  <a:solidFill/>
                </a:uFill>
              </a:rPr>
            </a:br>
            <a:r>
              <a:rPr sz="1600">
                <a:uFill>
                  <a:solidFill/>
                </a:uFill>
              </a:rPr>
              <a:t>                 Nynäshamn – Gdańsk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                 Ystad - Świnoujście</a:t>
            </a:r>
            <a:br>
              <a:rPr sz="1600">
                <a:uFill>
                  <a:solidFill/>
                </a:uFill>
              </a:rPr>
            </a:br>
            <a:endParaRPr sz="1600">
              <a:uFill>
                <a:solidFill/>
              </a:uFill>
            </a:endParaRPr>
          </a:p>
          <a:p>
            <a:pPr lvl="0" marL="304800" indent="-304800"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UNITY LINE </a:t>
            </a:r>
            <a:br>
              <a:rPr sz="1600">
                <a:uFill>
                  <a:solidFill/>
                </a:uFill>
              </a:rPr>
            </a:br>
            <a:r>
              <a:rPr sz="1600">
                <a:uFill>
                  <a:solidFill/>
                </a:uFill>
              </a:rPr>
              <a:t>                 Ystad - Świnoujście</a:t>
            </a:r>
            <a:br>
              <a:rPr sz="1600">
                <a:uFill>
                  <a:solidFill/>
                </a:uFill>
              </a:rPr>
            </a:br>
            <a:r>
              <a:rPr sz="1600">
                <a:uFill>
                  <a:solidFill/>
                </a:uFill>
              </a:rPr>
              <a:t>	</a:t>
            </a:r>
            <a:endParaRPr sz="1600">
              <a:uFill>
                <a:solidFill/>
              </a:uFill>
            </a:endParaRPr>
          </a:p>
          <a:p>
            <a:pPr lvl="0" marL="304800" indent="-304800"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STENA LINE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                 Karlskrona – Gdynia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defRPr>
                <a:uFillTx/>
              </a:defRPr>
            </a:pPr>
            <a:endParaRPr sz="1600">
              <a:uFill>
                <a:solidFill/>
              </a:uFill>
            </a:endParaRPr>
          </a:p>
          <a:p>
            <a:pPr lvl="0" marL="304800" indent="-304800"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NEW FROM JANUARY 014</a:t>
            </a:r>
            <a:endParaRPr sz="1600">
              <a:uFill>
                <a:solidFill/>
              </a:uFill>
            </a:endParaRPr>
          </a:p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      TT LINE</a:t>
            </a:r>
            <a:endParaRPr sz="1600">
              <a:uFill>
                <a:solidFill/>
              </a:uFill>
            </a:endParaRPr>
          </a:p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                      Trelleborg - Świnoujście</a:t>
            </a: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1"/>
      <p:bldP build="p" bldLvl="5" animBg="1" rev="0" advAuto="0" spid="13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Sweden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travel trade</a:t>
            </a:r>
          </a:p>
        </p:txBody>
      </p:sp>
      <p:sp>
        <p:nvSpPr>
          <p:cNvPr id="139" name="Shape 139"/>
          <p:cNvSpPr/>
          <p:nvPr>
            <p:ph type="body" idx="4294967295"/>
          </p:nvPr>
        </p:nvSpPr>
        <p:spPr>
          <a:xfrm>
            <a:off x="907829" y="2208479"/>
            <a:ext cx="7727819" cy="489629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Workshops and presentations in Stockholm, Malmö, Göteborg - total 509 Swedish participants 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Study trips - 81 participants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- 42 copies sent to 751 recipients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Daily travel information including sending promotional materials.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Currently 161 tour operators offer Poland as a travel destination.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1"/>
      <p:bldP build="p" bldLvl="1" animBg="1" rev="0" advAuto="0" spid="13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Sweden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consumers</a:t>
            </a:r>
          </a:p>
        </p:txBody>
      </p:sp>
      <p:sp>
        <p:nvSpPr>
          <p:cNvPr id="145" name="Shape 145"/>
          <p:cNvSpPr/>
          <p:nvPr>
            <p:ph type="body" idx="4294967295"/>
          </p:nvPr>
        </p:nvSpPr>
        <p:spPr>
          <a:xfrm>
            <a:off x="1046779" y="1549300"/>
            <a:ext cx="7639575" cy="492953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Travel Fair TUR in Göteborg - 34.000 visitors (2014)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Consumers’ events - dedicated to important target groups (Seniormässan) or open air activities (Skansen)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Cooperation with media - 42 journalists, 90 publications, total 12.400.000 SEK worth publications in Swedish media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Website </a:t>
            </a:r>
            <a:r>
              <a: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5" invalidUrl="" action="" tgtFrame="" tooltip="" history="1" highlightClick="0" endSnd="0"/>
              </a:rPr>
              <a:t>www.polen.travel/sv</a:t>
            </a: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visited by 124.500 unique visitors (2013), 40% more than in 2012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Website and traditional media campaigns 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- 20 copies sent to 520 media recipients and 8.531 individual tourists (2013)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  <p:bldP build="p" bldLvl="5" animBg="1" rev="0" advAuto="0" spid="145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>
            <p:ph type="title" idx="4294967295"/>
          </p:nvPr>
        </p:nvSpPr>
        <p:spPr>
          <a:xfrm>
            <a:off x="457200" y="4270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839787">
              <a:defRPr sz="4048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048">
                <a:uFill>
                  <a:solidFill/>
                </a:uFill>
              </a:rPr>
              <a:t>Kraje działania Ośrodka - Norwegia</a:t>
            </a:r>
          </a:p>
        </p:txBody>
      </p:sp>
      <p:sp>
        <p:nvSpPr>
          <p:cNvPr id="151" name="Shape 151"/>
          <p:cNvSpPr/>
          <p:nvPr>
            <p:ph type="body" idx="4294967295"/>
          </p:nvPr>
        </p:nvSpPr>
        <p:spPr>
          <a:xfrm>
            <a:off x="457200" y="1600200"/>
            <a:ext cx="4114800" cy="31972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183237" indent="-183237" defTabSz="86868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1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Powierzchnia kraju: 325.000 km2;</a:t>
            </a:r>
            <a:endParaRPr sz="171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25754" indent="-325754" defTabSz="86868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171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3237" indent="-183237" defTabSz="86868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1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ludności: 5,03 miliona mieszkańców;</a:t>
            </a:r>
            <a:endParaRPr sz="171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25754" indent="-325754" defTabSz="86868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171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3237" indent="-183237" defTabSz="86868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1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korzystających z obiektów zbiorowego zakwaterowania w 2013 roku (styczeń - listopad): 145,3 tys. przyjeżdżających;</a:t>
            </a:r>
            <a:endParaRPr sz="171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25754" indent="-325754" defTabSz="86868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171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3237" indent="-183237" defTabSz="86868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1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Zmiana w porównaniu z analogicznym okresem 2012 roku: +15,47%;</a:t>
            </a:r>
          </a:p>
        </p:txBody>
      </p:sp>
      <p:pic>
        <p:nvPicPr>
          <p:cNvPr id="152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6700" y="1692275"/>
            <a:ext cx="3784600" cy="5165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5625" y="4797425"/>
            <a:ext cx="2127250" cy="1547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2"/>
      <p:bldP build="whole" bldLvl="1" animBg="1" rev="0" advAuto="0" spid="150" grpId="1"/>
      <p:bldP build="p" bldLvl="1" animBg="1" rev="0" advAuto="0" spid="151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>
            <p:ph type="title" idx="4294967295"/>
          </p:nvPr>
        </p:nvSpPr>
        <p:spPr>
          <a:xfrm>
            <a:off x="457200" y="4143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5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637" y="1628775"/>
            <a:ext cx="5800726" cy="434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  <p:bldP build="whole" bldLvl="1" animBg="1" rev="0" advAuto="0" spid="157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>
            <p:ph type="title" idx="4294967295"/>
          </p:nvPr>
        </p:nvSpPr>
        <p:spPr>
          <a:xfrm>
            <a:off x="457200" y="4905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61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5125" y="1639887"/>
            <a:ext cx="3333750" cy="4448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  <p:bldP build="whole" bldLvl="1" animBg="1" rev="0" advAuto="0" spid="16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/>
          <p:nvPr>
            <p:ph type="title" idx="4294967295"/>
          </p:nvPr>
        </p:nvSpPr>
        <p:spPr>
          <a:xfrm>
            <a:off x="457200" y="3381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NORWAY</a:t>
            </a:r>
          </a:p>
        </p:txBody>
      </p:sp>
      <p:pic>
        <p:nvPicPr>
          <p:cNvPr id="2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8887" y="1268412"/>
            <a:ext cx="6626226" cy="4968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" grpId="1"/>
      <p:bldP build="whole" bldLvl="1" animBg="1" rev="0" advAuto="0" spid="28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>
            <p:ph type="title" idx="4294967295"/>
          </p:nvPr>
        </p:nvSpPr>
        <p:spPr>
          <a:xfrm>
            <a:off x="457200" y="4905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6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0387" y="1600200"/>
            <a:ext cx="5483226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  <p:bldP build="whole" bldLvl="1" animBg="1" rev="0" advAuto="0" spid="165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>
            <p:ph type="title" idx="4294967295"/>
          </p:nvPr>
        </p:nvSpPr>
        <p:spPr>
          <a:xfrm>
            <a:off x="457200" y="4905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69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050" y="1600200"/>
            <a:ext cx="6819900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>
            <p:ph type="title" idx="4294967295"/>
          </p:nvPr>
        </p:nvSpPr>
        <p:spPr>
          <a:xfrm>
            <a:off x="457200" y="528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73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550" y="1792287"/>
            <a:ext cx="7410450" cy="4029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>
            <p:ph type="title" idx="4294967295"/>
          </p:nvPr>
        </p:nvSpPr>
        <p:spPr>
          <a:xfrm>
            <a:off x="457200" y="5667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7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1624012"/>
            <a:ext cx="3609976" cy="360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9787" y="1714500"/>
            <a:ext cx="3048001" cy="342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6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nodeType="afterEffect" presetClass="entr" presetSubtype="1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3"/>
      <p:bldP build="whole" bldLvl="1" animBg="1" rev="0" advAuto="0" spid="176" grpId="1"/>
      <p:bldP build="whole" bldLvl="1" animBg="1" rev="0" advAuto="0" spid="177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>
            <p:ph type="title" idx="4294967295"/>
          </p:nvPr>
        </p:nvSpPr>
        <p:spPr>
          <a:xfrm>
            <a:off x="457200" y="5159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8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500" y="1719262"/>
            <a:ext cx="5715000" cy="4286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2"/>
      <p:bldP build="whole" bldLvl="1" animBg="1" rev="0" advAuto="0" spid="18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>
            <p:ph type="title" idx="4294967295"/>
          </p:nvPr>
        </p:nvSpPr>
        <p:spPr>
          <a:xfrm>
            <a:off x="457200" y="5540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</a:t>
            </a:r>
          </a:p>
        </p:txBody>
      </p:sp>
      <p:pic>
        <p:nvPicPr>
          <p:cNvPr id="18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162" y="1600200"/>
            <a:ext cx="6035676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2"/>
      <p:bldP build="whole" bldLvl="1" animBg="1" rev="0" advAuto="0" spid="18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>
            <p:ph type="title" idx="4294967295"/>
          </p:nvPr>
        </p:nvSpPr>
        <p:spPr>
          <a:xfrm>
            <a:off x="457200" y="5159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Kraj działania Ośrodka - Dania</a:t>
            </a:r>
          </a:p>
        </p:txBody>
      </p:sp>
      <p:sp>
        <p:nvSpPr>
          <p:cNvPr id="190" name="Shape 190"/>
          <p:cNvSpPr/>
          <p:nvPr>
            <p:ph type="body" idx="4294967295"/>
          </p:nvPr>
        </p:nvSpPr>
        <p:spPr>
          <a:xfrm>
            <a:off x="457200" y="1600200"/>
            <a:ext cx="4546600" cy="3484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Powierzchnia kraju: 46.500 km2;</a:t>
            </a: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ludności: 5,63 miliona mieszkańców;</a:t>
            </a: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korzystających z obiektów zbiorowego zakwaterowania w 2013 roku (styczeń - listopad): 80,7 tys. przyjeżdżających;</a:t>
            </a: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Zmiana w porównaniu z analogicznym okresem 2012 roku: -4,55%;</a:t>
            </a:r>
            <a:endParaRPr sz="1746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86228" indent="-186228" defTabSz="885428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74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Zainteresowanie zakwaterowaniem w kwaterach prywatnych i agroturystycznych wzrosło o 26,03%</a:t>
            </a:r>
          </a:p>
        </p:txBody>
      </p:sp>
      <p:pic>
        <p:nvPicPr>
          <p:cNvPr id="19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59400" y="1709737"/>
            <a:ext cx="3784600" cy="516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79612" y="5084762"/>
            <a:ext cx="1908176" cy="1439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0" grpId="2"/>
      <p:bldP build="whole" bldLvl="1" animBg="1" rev="0" advAuto="0" spid="18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>
            <p:ph type="title" idx="4294967295"/>
          </p:nvPr>
        </p:nvSpPr>
        <p:spPr>
          <a:xfrm>
            <a:off x="457088" y="743703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1944">
              <a:defRPr sz="4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Danish tourist - general profile</a:t>
            </a:r>
          </a:p>
        </p:txBody>
      </p:sp>
      <p:sp>
        <p:nvSpPr>
          <p:cNvPr id="198" name="Shape 198"/>
          <p:cNvSpPr/>
          <p:nvPr>
            <p:ph type="body" idx="4294967295"/>
          </p:nvPr>
        </p:nvSpPr>
        <p:spPr>
          <a:xfrm>
            <a:off x="967895" y="2358159"/>
            <a:ext cx="7727818" cy="489629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Number of outbound tourist trips per year: 7,843 million of tourists (2012)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Holiday destinations: Spain, Italy, Germany, Sweden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Popular products: beach holidays, city breaks, nature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Most popular in Poland: Krakow, Gdansk-Sopot-Gdynia, Warszawa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p" bldLvl="1" animBg="1" rev="0" advAuto="0" spid="198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>
            <p:ph type="title" idx="4294967295"/>
          </p:nvPr>
        </p:nvSpPr>
        <p:spPr>
          <a:xfrm>
            <a:off x="457200" y="452202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Denmark – trends in 2010 -2013 </a:t>
            </a:r>
          </a:p>
        </p:txBody>
      </p:sp>
      <p:graphicFrame>
        <p:nvGraphicFramePr>
          <p:cNvPr id="204" name="Chart 204"/>
          <p:cNvGraphicFramePr/>
          <p:nvPr/>
        </p:nvGraphicFramePr>
        <p:xfrm>
          <a:off x="769707" y="1566632"/>
          <a:ext cx="8348904" cy="392756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  <p:bldP build="whole" bldLvl="1" animBg="1" rev="0" advAuto="0" spid="20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algn="l" defTabSz="813816">
              <a:defRPr sz="1800">
                <a:uFillTx/>
              </a:defRPr>
            </a:pPr>
            <a: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Transport connections </a:t>
            </a:r>
            <a:b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Denmark - Poland</a:t>
            </a:r>
          </a:p>
        </p:txBody>
      </p:sp>
      <p:sp>
        <p:nvSpPr>
          <p:cNvPr id="208" name="Shape 208"/>
          <p:cNvSpPr/>
          <p:nvPr/>
        </p:nvSpPr>
        <p:spPr>
          <a:xfrm>
            <a:off x="611187" y="2190591"/>
            <a:ext cx="7416255" cy="434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304800" indent="-304800"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LOT Polish Airlines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	Kopenhaga – Warszawa</a:t>
            </a:r>
            <a:br>
              <a:rPr sz="1600">
                <a:uFill>
                  <a:solidFill/>
                </a:uFill>
              </a:rPr>
            </a:br>
            <a:endParaRPr sz="1600">
              <a:uFill>
                <a:solidFill/>
              </a:uFill>
            </a:endParaRPr>
          </a:p>
          <a:p>
            <a:pPr lvl="0" marL="304800" indent="-304800">
              <a:spcBef>
                <a:spcPts val="300"/>
              </a:spcBef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SAS</a:t>
            </a:r>
            <a:br>
              <a:rPr sz="1600">
                <a:uFill>
                  <a:solidFill/>
                </a:uFill>
              </a:rPr>
            </a:br>
            <a:r>
              <a:rPr sz="1600">
                <a:uFill>
                  <a:solidFill/>
                </a:uFill>
              </a:rPr>
              <a:t>	Kopenhaga – Gdańsk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	Kopenhaga – Poznań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	Kopenhaga – Wrocław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	Kopenhaga – Warszawa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400"/>
              </a:spcBef>
              <a:defRPr>
                <a:uFillTx/>
              </a:defRPr>
            </a:pPr>
            <a:endParaRPr sz="1600">
              <a:uFill>
                <a:solidFill/>
              </a:uFill>
            </a:endParaRPr>
          </a:p>
          <a:p>
            <a:pPr lvl="0" marL="304800" indent="-304800">
              <a:spcBef>
                <a:spcPts val="300"/>
              </a:spcBef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Norwegian Air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	Kopenhaga – Kraków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</a:p>
        </p:txBody>
      </p:sp>
      <p:sp>
        <p:nvSpPr>
          <p:cNvPr id="209" name="Shape 209"/>
          <p:cNvSpPr/>
          <p:nvPr/>
        </p:nvSpPr>
        <p:spPr>
          <a:xfrm>
            <a:off x="4572000" y="3454145"/>
            <a:ext cx="3467100" cy="18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>
                <a:uFillTx/>
              </a:defRPr>
            </a:pPr>
            <a:br>
              <a:rPr sz="1600">
                <a:uFill>
                  <a:solidFill/>
                </a:uFill>
              </a:rPr>
            </a:b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1"/>
      <p:bldP build="p" bldLvl="5" animBg="1" rev="0" advAuto="0" spid="208" grpId="2"/>
      <p:bldP build="whole" bldLvl="1" animBg="1" rev="0" advAuto="0" spid="20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/>
          <p:nvPr>
            <p:ph type="title" idx="4294967295"/>
          </p:nvPr>
        </p:nvSpPr>
        <p:spPr>
          <a:xfrm>
            <a:off x="457200" y="3635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NORWAY</a:t>
            </a:r>
          </a:p>
        </p:txBody>
      </p:sp>
      <p:pic>
        <p:nvPicPr>
          <p:cNvPr id="3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812" y="1341437"/>
            <a:ext cx="6273801" cy="4703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" grpId="1"/>
      <p:bldP build="whole" bldLvl="1" animBg="1" rev="0" advAuto="0" spid="32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Denmark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travel trade</a:t>
            </a:r>
          </a:p>
        </p:txBody>
      </p:sp>
      <p:sp>
        <p:nvSpPr>
          <p:cNvPr id="213" name="Shape 213"/>
          <p:cNvSpPr/>
          <p:nvPr>
            <p:ph type="body" idx="4294967295"/>
          </p:nvPr>
        </p:nvSpPr>
        <p:spPr>
          <a:xfrm>
            <a:off x="971212" y="2195803"/>
            <a:ext cx="7727818" cy="489629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Presentations - total 146 Danish participants 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Study trips - 9 participants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- 31 copies sent to 203 recipients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Daily travel information including sending promotional materials.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Currently 52 tour operators offer Poland as a travel destination.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  <p:bldP build="p" bldLvl="1" animBg="1" rev="0" advAuto="0" spid="213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Denmark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consumers</a:t>
            </a:r>
          </a:p>
        </p:txBody>
      </p:sp>
      <p:sp>
        <p:nvSpPr>
          <p:cNvPr id="219" name="Shape 219"/>
          <p:cNvSpPr/>
          <p:nvPr>
            <p:ph type="body" idx="4294967295"/>
          </p:nvPr>
        </p:nvSpPr>
        <p:spPr>
          <a:xfrm>
            <a:off x="1046779" y="1549300"/>
            <a:ext cx="7639575" cy="492953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Travel Fair Ferie For Alle in Herning - 64.500 visitors (2014)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Travel Fair Ferie in Copenhagen - 42.000 visitors (2014)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Consumers’ events - when connected with Poland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Cooperation with media - 19 journalists, 31 publications, total 2.400.000 SEK worth publications in Danish media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Website </a:t>
            </a:r>
            <a:r>
              <a: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5" invalidUrl="" action="" tgtFrame="" tooltip="" history="1" highlightClick="0" endSnd="0"/>
              </a:rPr>
              <a:t>www.polen.travel/dk</a:t>
            </a: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visited by 35.200 unique visitors (2013), 4% more than in 2012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Media campaigns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- 19 copies sent to 83 media recipients and 863 individual tourists (2013)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9" grpId="2"/>
      <p:bldP build="whole" bldLvl="1" animBg="1" rev="0" advAuto="0" spid="21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>
            <p:ph type="title" idx="4294967295"/>
          </p:nvPr>
        </p:nvSpPr>
        <p:spPr>
          <a:xfrm>
            <a:off x="457200" y="4651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FINLAND</a:t>
            </a:r>
          </a:p>
        </p:txBody>
      </p:sp>
      <p:pic>
        <p:nvPicPr>
          <p:cNvPr id="22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400" y="1493555"/>
            <a:ext cx="6553200" cy="4933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2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>
            <p:ph type="title" idx="4294967295"/>
          </p:nvPr>
        </p:nvSpPr>
        <p:spPr>
          <a:xfrm>
            <a:off x="457200" y="5794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FINLAND</a:t>
            </a:r>
          </a:p>
        </p:txBody>
      </p:sp>
      <p:pic>
        <p:nvPicPr>
          <p:cNvPr id="229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1916112"/>
            <a:ext cx="8229600" cy="3387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9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>
            <p:ph type="title" idx="4294967295"/>
          </p:nvPr>
        </p:nvSpPr>
        <p:spPr>
          <a:xfrm>
            <a:off x="457200" y="5159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FINLAND</a:t>
            </a:r>
          </a:p>
        </p:txBody>
      </p:sp>
      <p:pic>
        <p:nvPicPr>
          <p:cNvPr id="233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8425" y="1628775"/>
            <a:ext cx="640715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1"/>
      <p:bldP build="whole" bldLvl="1" animBg="1" rev="0" advAuto="0" spid="233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>
            <p:ph type="title" idx="4294967295"/>
          </p:nvPr>
        </p:nvSpPr>
        <p:spPr>
          <a:xfrm>
            <a:off x="457200" y="401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FINLAND</a:t>
            </a:r>
          </a:p>
        </p:txBody>
      </p:sp>
      <p:pic>
        <p:nvPicPr>
          <p:cNvPr id="23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450" y="1295400"/>
            <a:ext cx="6553200" cy="4972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2"/>
      <p:bldP build="whole" bldLvl="1" animBg="1" rev="0" advAuto="0" spid="23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>
            <p:ph type="title" idx="4294967295"/>
          </p:nvPr>
        </p:nvSpPr>
        <p:spPr>
          <a:xfrm>
            <a:off x="457200" y="5667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FINLAND</a:t>
            </a:r>
          </a:p>
        </p:txBody>
      </p:sp>
      <p:pic>
        <p:nvPicPr>
          <p:cNvPr id="241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5575" y="1773237"/>
            <a:ext cx="6170613" cy="4098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2"/>
      <p:bldP build="whole" bldLvl="1" animBg="1" rev="0" advAuto="0" spid="24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1944">
              <a:defRPr sz="4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Finnish tourist - general profile</a:t>
            </a:r>
          </a:p>
        </p:txBody>
      </p:sp>
      <p:sp>
        <p:nvSpPr>
          <p:cNvPr id="245" name="Shape 245"/>
          <p:cNvSpPr/>
          <p:nvPr>
            <p:ph type="body" idx="4294967295"/>
          </p:nvPr>
        </p:nvSpPr>
        <p:spPr>
          <a:xfrm>
            <a:off x="1043954" y="2168011"/>
            <a:ext cx="7727818" cy="489629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Number of outbound tourist trips per year: 7.8 million tourists (2013, 34% more than in 2012)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Much less to Scandinavia (-18,8%) and Russia with Baltics (-2%)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Biggest rise in traveling to Europe (+10,7%)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Most popular in Poland: Warszawa, Krakow, Mazury, Podlasie, Gdansk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  <p:bldP build="p" bldLvl="1" animBg="1" rev="0" advAuto="0" spid="245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>
            <p:ph type="title" idx="4294967295"/>
          </p:nvPr>
        </p:nvSpPr>
        <p:spPr>
          <a:xfrm>
            <a:off x="457200" y="5159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876300">
              <a:defRPr sz="4224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224">
                <a:uFill>
                  <a:solidFill/>
                </a:uFill>
              </a:rPr>
              <a:t>Kraj działania Ośrodka - Finlandia</a:t>
            </a:r>
          </a:p>
        </p:txBody>
      </p:sp>
      <p:sp>
        <p:nvSpPr>
          <p:cNvPr id="251" name="Shape 251"/>
          <p:cNvSpPr/>
          <p:nvPr>
            <p:ph type="body" idx="4294967295"/>
          </p:nvPr>
        </p:nvSpPr>
        <p:spPr>
          <a:xfrm>
            <a:off x="457200" y="1600200"/>
            <a:ext cx="4402138" cy="3484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170869" indent="-170869" defTabSz="812403">
              <a:spcBef>
                <a:spcPts val="3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Powierzchnia kraju: 338.424 km2;</a:t>
            </a:r>
            <a:b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endParaRPr sz="1602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70869" indent="-170869" defTabSz="812403">
              <a:spcBef>
                <a:spcPts val="3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ludności: 5,42 miliona mieszkańców;</a:t>
            </a:r>
            <a:b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endParaRPr sz="1602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70869" indent="-170869" defTabSz="812403">
              <a:spcBef>
                <a:spcPts val="3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Liczba korzystających z obiektów zbiorowego zakwaterowania w 2013 roku: 54,34 tys. przyjeżdżających;</a:t>
            </a:r>
            <a:b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endParaRPr sz="1602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70869" indent="-170869" defTabSz="812403">
              <a:spcBef>
                <a:spcPts val="3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Zmiana w porównaniu z 2012 rokiem: - 6,89%;</a:t>
            </a:r>
            <a:endParaRPr sz="1602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70869" indent="-170869" defTabSz="812403">
              <a:spcBef>
                <a:spcPts val="3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602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Wzrost zainteresowania zakwaterowaniem w kwaterach prywatnych i agroturystycznych o 36,18%</a:t>
            </a:r>
          </a:p>
        </p:txBody>
      </p:sp>
      <p:pic>
        <p:nvPicPr>
          <p:cNvPr id="252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0987" y="1697037"/>
            <a:ext cx="3795713" cy="5178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4576" y="5110055"/>
            <a:ext cx="1988024" cy="121518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1" grpId="2"/>
      <p:bldP build="whole" bldLvl="1" animBg="1" rev="0" advAuto="0" spid="25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>
            <p:ph type="title" idx="4294967295"/>
          </p:nvPr>
        </p:nvSpPr>
        <p:spPr>
          <a:xfrm>
            <a:off x="457200" y="5032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4400">
              <a:defRPr sz="4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Finland – trends in 2010 -2013 </a:t>
            </a:r>
          </a:p>
        </p:txBody>
      </p:sp>
      <p:graphicFrame>
        <p:nvGraphicFramePr>
          <p:cNvPr id="257" name="Chart 257"/>
          <p:cNvGraphicFramePr/>
          <p:nvPr/>
        </p:nvGraphicFramePr>
        <p:xfrm>
          <a:off x="678347" y="1593118"/>
          <a:ext cx="8229601" cy="396448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  <p:bldP build="whole" bldLvl="1" animBg="1" rev="0" advAuto="0" spid="2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>
            <p:ph type="title" idx="4294967295"/>
          </p:nvPr>
        </p:nvSpPr>
        <p:spPr>
          <a:xfrm>
            <a:off x="457200" y="3762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NORWAY</a:t>
            </a:r>
          </a:p>
        </p:txBody>
      </p:sp>
      <p:pic>
        <p:nvPicPr>
          <p:cNvPr id="3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6012" y="1557337"/>
            <a:ext cx="6696076" cy="4467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" grpId="1"/>
      <p:bldP build="whole" bldLvl="1" animBg="1" rev="0" advAuto="0" spid="36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algn="l" defTabSz="768095">
              <a:defRPr sz="1800">
                <a:uFillTx/>
              </a:defRPr>
            </a:pPr>
            <a:r>
              <a:rPr sz="3696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Transport connections</a:t>
            </a:r>
            <a:br>
              <a:rPr sz="33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33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Finland - Poland</a:t>
            </a:r>
          </a:p>
        </p:txBody>
      </p:sp>
      <p:sp>
        <p:nvSpPr>
          <p:cNvPr id="261" name="Shape 261"/>
          <p:cNvSpPr/>
          <p:nvPr/>
        </p:nvSpPr>
        <p:spPr>
          <a:xfrm>
            <a:off x="674687" y="1881473"/>
            <a:ext cx="7270404" cy="4052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>
                <a:uFillTx/>
              </a:defRPr>
            </a:pPr>
            <a:endParaRPr sz="1600">
              <a:uFill>
                <a:solidFill/>
              </a:uFill>
            </a:endParaRPr>
          </a:p>
          <a:p>
            <a:pPr lvl="0" marL="304800" indent="-304800">
              <a:spcBef>
                <a:spcPts val="300"/>
              </a:spcBef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Finnair</a:t>
            </a:r>
            <a:br>
              <a:rPr sz="1600">
                <a:uFill>
                  <a:solidFill/>
                </a:uFill>
              </a:rPr>
            </a:br>
            <a:r>
              <a:rPr sz="1600">
                <a:uFill>
                  <a:solidFill/>
                </a:uFill>
              </a:rPr>
              <a:t>	Helsinki – Warszawa</a:t>
            </a:r>
            <a:endParaRPr sz="1600">
              <a:uFill>
                <a:solidFill/>
              </a:uFill>
            </a:endParaRPr>
          </a:p>
          <a:p>
            <a:pPr lvl="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Helsinki - Kraków</a:t>
            </a:r>
            <a:br>
              <a:rPr sz="1600">
                <a:uFill>
                  <a:solidFill/>
                </a:uFill>
              </a:rPr>
            </a:br>
            <a:endParaRPr sz="1600">
              <a:uFill>
                <a:solidFill/>
              </a:uFill>
            </a:endParaRPr>
          </a:p>
          <a:p>
            <a:pPr lvl="0" marL="304800" indent="-304800">
              <a:spcBef>
                <a:spcPts val="300"/>
              </a:spcBef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WIZZ Air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	Turku – Gdańsk</a:t>
            </a:r>
            <a:endParaRPr sz="1600">
              <a:uFill>
                <a:solidFill/>
              </a:uFill>
            </a:endParaRPr>
          </a:p>
          <a:p>
            <a:pPr lvl="0" marL="342900" indent="-34290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	Helsinki - Gdańsk</a:t>
            </a:r>
            <a:br>
              <a:rPr sz="1600">
                <a:uFill>
                  <a:solidFill/>
                </a:uFill>
              </a:rPr>
            </a:br>
            <a:r>
              <a:rPr sz="1600">
                <a:uFill>
                  <a:solidFill/>
                </a:uFill>
              </a:rPr>
              <a:t>	</a:t>
            </a:r>
            <a:endParaRPr sz="1600">
              <a:uFill>
                <a:solidFill/>
              </a:uFill>
            </a:endParaRPr>
          </a:p>
          <a:p>
            <a:pPr lvl="0" marL="304800" indent="-304800">
              <a:spcBef>
                <a:spcPts val="300"/>
              </a:spcBef>
              <a:buSzPct val="100000"/>
              <a:buFont typeface="Arial"/>
              <a:buChar char="•"/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Eurolot</a:t>
            </a:r>
            <a:endParaRPr sz="1600">
              <a:uFill>
                <a:solidFill/>
              </a:uFill>
            </a:endParaRPr>
          </a:p>
          <a:p>
            <a:pPr lvl="0">
              <a:spcBef>
                <a:spcPts val="300"/>
              </a:spcBef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	Helsinki - Gdańsk</a:t>
            </a: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  <a:br>
              <a:rPr sz="1600">
                <a:uFill>
                  <a:solidFill/>
                </a:uFill>
              </a:rPr>
            </a:b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2"/>
      <p:bldP build="whole" bldLvl="1" animBg="1" rev="0" advAuto="0" spid="260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Finland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travel trade</a:t>
            </a:r>
          </a:p>
        </p:txBody>
      </p:sp>
      <p:sp>
        <p:nvSpPr>
          <p:cNvPr id="265" name="Shape 265"/>
          <p:cNvSpPr/>
          <p:nvPr>
            <p:ph type="body" idx="4294967295"/>
          </p:nvPr>
        </p:nvSpPr>
        <p:spPr>
          <a:xfrm>
            <a:off x="958535" y="2018332"/>
            <a:ext cx="7727819" cy="489629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Global - workshop before Matka Travel - 55 buyers (2014)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SMAL workshop Helsinki - Jyväskylä - Kuopio - Kouvola: 184 participants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Workshops and presentations - total 250 Finnish participants 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Study trips - 6 participants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- 16 copies sent to 297 recipients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Daily travel information including sending promotional materials.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Currently 69 tour operators offer Poland as a travel destination.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1"/>
      <p:bldP build="p" bldLvl="1" animBg="1" rev="0" advAuto="0" spid="265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>
            <p:ph type="title" idx="4294967295"/>
          </p:nvPr>
        </p:nvSpPr>
        <p:spPr>
          <a:xfrm>
            <a:off x="456530" y="414114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Finland</a:t>
            </a:r>
            <a:endParaRPr sz="352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766033">
              <a:defRPr sz="1800">
                <a:uFillTx/>
              </a:defRPr>
            </a:pPr>
            <a:r>
              <a:rPr sz="352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marketing activities for consumers</a:t>
            </a:r>
          </a:p>
        </p:txBody>
      </p:sp>
      <p:sp>
        <p:nvSpPr>
          <p:cNvPr id="271" name="Shape 271"/>
          <p:cNvSpPr/>
          <p:nvPr>
            <p:ph type="body" idx="4294967295"/>
          </p:nvPr>
        </p:nvSpPr>
        <p:spPr>
          <a:xfrm>
            <a:off x="1072132" y="2119744"/>
            <a:ext cx="7639575" cy="492953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911944">
              <a:spcBef>
                <a:spcPts val="500"/>
              </a:spcBef>
              <a:defRPr sz="1800">
                <a:uFillTx/>
              </a:defRPr>
            </a:pP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Travel Fair Matka in Helsinki - 67.000 visitors (2014)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Consumers’ events - Europe Day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Cooperation with media - 8 journalists, 10 publications, total 671.000 SEK worth publications in Finnish media (2013)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Media campaigns</a:t>
            </a:r>
            <a:endParaRPr sz="16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8172" indent="-218172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6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Newsletters - 5 copies sent to 98 media recipients plus 136 individual tourists (2013)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1" grpId="2"/>
      <p:bldP build="whole" bldLvl="1" animBg="1" rev="0" advAuto="0" spid="27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algn="l" defTabSz="813816">
              <a:defRPr sz="1800">
                <a:uFillTx/>
              </a:defRPr>
            </a:pPr>
            <a: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Relacje pomiędzy </a:t>
            </a:r>
            <a:b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355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poszczególnymi krajami nordyckimi</a:t>
            </a:r>
          </a:p>
        </p:txBody>
      </p:sp>
      <p:sp>
        <p:nvSpPr>
          <p:cNvPr id="277" name="Shape 27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13320" indent="-213320" defTabSz="912812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 Bold"/>
                <a:ea typeface="Trebuchet MS Bold"/>
                <a:cs typeface="Trebuchet MS Bold"/>
                <a:sym typeface="Trebuchet MS Bold"/>
              </a:rPr>
              <a:t>Szwecja – Norwegia</a:t>
            </a:r>
            <a:endParaRPr sz="2000">
              <a:uFill>
                <a:solidFill/>
              </a:u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 lvl="0" marL="341312" indent="-341312" defTabSz="912812">
              <a:spcBef>
                <a:spcPts val="4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1905 rok – rozwiązanie unii personalnej między Norwegią a Szwecją.</a:t>
            </a: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defTabSz="912812">
              <a:spcBef>
                <a:spcPts val="700"/>
              </a:spcBef>
              <a:buFont typeface="Arial"/>
              <a:defRPr sz="1800">
                <a:uFillTx/>
              </a:defRPr>
            </a:pP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3320" indent="-213320" defTabSz="912812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 Bold"/>
                <a:ea typeface="Trebuchet MS Bold"/>
                <a:cs typeface="Trebuchet MS Bold"/>
                <a:sym typeface="Trebuchet MS Bold"/>
              </a:rPr>
              <a:t>Dania – Szwecja – Norwegia</a:t>
            </a:r>
            <a:endParaRPr sz="2000">
              <a:uFill>
                <a:solidFill/>
              </a:u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 lvl="0" marL="341312" indent="-341312" defTabSz="912812">
              <a:spcBef>
                <a:spcPts val="4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Unia Kalmarska pomiędzy tymi trzema krajami istniała w latach 1397-1523;</a:t>
            </a: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defTabSz="912812">
              <a:spcBef>
                <a:spcPts val="4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Unia pomiędzy Danią a Norwegią trwała do roku 1814;</a:t>
            </a: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defTabSz="912812">
              <a:spcBef>
                <a:spcPts val="700"/>
              </a:spcBef>
              <a:buFont typeface="Arial"/>
              <a:defRPr sz="1800">
                <a:uFillTx/>
              </a:defRPr>
            </a:pP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13320" indent="-213320" defTabSz="912812">
              <a:spcBef>
                <a:spcPts val="4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 Bold"/>
                <a:ea typeface="Trebuchet MS Bold"/>
                <a:cs typeface="Trebuchet MS Bold"/>
                <a:sym typeface="Trebuchet MS Bold"/>
              </a:rPr>
              <a:t>Szwecja – Finlandia</a:t>
            </a:r>
            <a:endParaRPr sz="2000">
              <a:uFill>
                <a:solidFill/>
              </a:u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 lvl="0" marL="341312" indent="-341312" defTabSz="912812">
              <a:spcBef>
                <a:spcPts val="4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Finlandia pod panowaniem szwedzkim w latach 1249 – 1809.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1"/>
      <p:bldP build="p" bldLvl="1" animBg="1" rev="0" advAuto="0" spid="277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>
            <p:ph type="title" idx="4294967295"/>
          </p:nvPr>
        </p:nvSpPr>
        <p:spPr>
          <a:xfrm>
            <a:off x="457200" y="4143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l"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Touristic products for Nordics</a:t>
            </a:r>
          </a:p>
        </p:txBody>
      </p:sp>
      <p:sp>
        <p:nvSpPr>
          <p:cNvPr id="281" name="Shape 281"/>
          <p:cNvSpPr/>
          <p:nvPr>
            <p:ph type="body" idx="4294967295"/>
          </p:nvPr>
        </p:nvSpPr>
        <p:spPr>
          <a:xfrm>
            <a:off x="3078281" y="1662994"/>
            <a:ext cx="8229601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43185" indent="-243185" defTabSz="867171">
              <a:spcBef>
                <a:spcPts val="5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City breaks</a:t>
            </a: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24246" indent="-324246" defTabSz="867171"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43185" indent="-243185" defTabSz="867171">
              <a:spcBef>
                <a:spcPts val="5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Active tourism: </a:t>
            </a: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3" indent="651509" defTabSz="867171">
              <a:spcBef>
                <a:spcPts val="500"/>
              </a:spcBef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horse riding</a:t>
            </a: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3" indent="651509" defTabSz="867171">
              <a:spcBef>
                <a:spcPts val="500"/>
              </a:spcBef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bike tours</a:t>
            </a: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3" indent="651509" defTabSz="867171">
              <a:spcBef>
                <a:spcPts val="500"/>
              </a:spcBef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hiking and trekking</a:t>
            </a: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3" indent="651509" defTabSz="867171">
              <a:spcBef>
                <a:spcPts val="500"/>
              </a:spcBef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canoying</a:t>
            </a: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24246" indent="-324246" defTabSz="867171">
              <a:spcBef>
                <a:spcPts val="700"/>
              </a:spcBef>
              <a:buSzPct val="100000"/>
              <a:buFont typeface="Arial"/>
              <a:buChar char="•"/>
              <a:defRPr sz="1800">
                <a:uFillTx/>
              </a:defRPr>
            </a:pP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43185" indent="-243185" defTabSz="867171">
              <a:spcBef>
                <a:spcPts val="5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Wellness i spa</a:t>
            </a: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867171">
              <a:spcBef>
                <a:spcPts val="500"/>
              </a:spcBef>
              <a:defRPr sz="1800">
                <a:uFillTx/>
              </a:defRPr>
            </a:pPr>
            <a:endParaRPr sz="228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43185" indent="-243185" defTabSz="867171">
              <a:spcBef>
                <a:spcPts val="5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228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Golf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81" grpId="2"/>
      <p:bldP build="whole" bldLvl="1" animBg="1" rev="0" advAuto="0" spid="280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>
            <p:ph type="title" idx="4294967295"/>
          </p:nvPr>
        </p:nvSpPr>
        <p:spPr>
          <a:xfrm>
            <a:off x="457088" y="591515"/>
            <a:ext cx="8229824" cy="1143001"/>
          </a:xfrm>
          <a:prstGeom prst="rect">
            <a:avLst/>
          </a:prstGeom>
        </p:spPr>
        <p:txBody>
          <a:bodyPr lIns="45719" tIns="45719" rIns="45719" bIns="45719" anchor="ctr">
            <a:normAutofit fontScale="100000" lnSpcReduction="0"/>
          </a:bodyPr>
          <a:lstStyle>
            <a:lvl1pPr defTabSz="911944">
              <a:defRPr sz="4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Offer for the nordic tourist</a:t>
            </a:r>
          </a:p>
        </p:txBody>
      </p:sp>
      <p:sp>
        <p:nvSpPr>
          <p:cNvPr id="285" name="Shape 285"/>
          <p:cNvSpPr/>
          <p:nvPr>
            <p:ph type="body" idx="4294967295"/>
          </p:nvPr>
        </p:nvSpPr>
        <p:spPr>
          <a:xfrm>
            <a:off x="881631" y="1345279"/>
            <a:ext cx="7842714" cy="4487899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basic services packaged plus wide range of extra paid attractions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accommodation - might be simple but must be impeccable!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tasty food with typical Polish dishes 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high quality for good price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service available in English language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offer available and bookable via website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defTabSz="811630">
              <a:spcBef>
                <a:spcPts val="400"/>
              </a:spcBef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IMPORTANT in relations with Nordics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respect your word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be on time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plan well ahead</a:t>
            </a:r>
            <a:endParaRPr sz="1958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96315" indent="-196315" defTabSz="811630">
              <a:spcBef>
                <a:spcPts val="4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1958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answer emails ASAP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500"/>
                                        <p:tgtEl>
                                          <p:spTgt spid="2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500"/>
                                        <p:tgtEl>
                                          <p:spTgt spid="2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500"/>
                                        <p:tgtEl>
                                          <p:spTgt spid="2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" grpId="1"/>
      <p:bldP build="p" bldLvl="1" animBg="1" rev="0" advAuto="0" spid="285" grpId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>
            <p:ph type="title" idx="4294967295"/>
          </p:nvPr>
        </p:nvSpPr>
        <p:spPr>
          <a:xfrm>
            <a:off x="457200" y="2565400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Biuro Ośrodka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161" y="2496"/>
            <a:ext cx="5522366" cy="4956108"/>
          </a:xfrm>
          <a:prstGeom prst="rect">
            <a:avLst/>
          </a:prstGeom>
          <a:ln w="3175">
            <a:miter lim="400000"/>
          </a:ln>
        </p:spPr>
      </p:pic>
      <p:pic>
        <p:nvPicPr>
          <p:cNvPr id="29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4370" y="2011140"/>
            <a:ext cx="5285608" cy="48468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nodeType="afterEffect" presetClass="entr" presetSubtype="6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  <p:bldP build="whole" bldLvl="1" animBg="1" rev="0" advAuto="0" spid="293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78"/>
            <a:ext cx="9142884" cy="683232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>
            <p:ph type="title" idx="4294967295"/>
          </p:nvPr>
        </p:nvSpPr>
        <p:spPr>
          <a:xfrm>
            <a:off x="457088" y="591515"/>
            <a:ext cx="8229824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1944">
              <a:defRPr sz="4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Where can we help?</a:t>
            </a:r>
          </a:p>
        </p:txBody>
      </p:sp>
      <p:sp>
        <p:nvSpPr>
          <p:cNvPr id="297" name="Shape 297"/>
          <p:cNvSpPr/>
          <p:nvPr>
            <p:ph type="body" idx="4294967295"/>
          </p:nvPr>
        </p:nvSpPr>
        <p:spPr>
          <a:xfrm>
            <a:off x="1261927" y="2017135"/>
            <a:ext cx="7842713" cy="354379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promotional materials for presentation in our office in Stockholm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promotional spots to be published on TV screens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offers in the newsletters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support in finding nordic partners</a:t>
            </a:r>
            <a:endParaRPr sz="22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20578" indent="-220578" defTabSz="911944">
              <a:spcBef>
                <a:spcPts val="500"/>
              </a:spcBef>
              <a:buSzPct val="60000"/>
              <a:buBlip>
                <a:blip r:embed="rId4"/>
              </a:buBlip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promotion through our activities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97" grpId="2"/>
      <p:bldP build="whole" bldLvl="1" animBg="1" rev="0" advAuto="0" spid="296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686990" y="308792"/>
            <a:ext cx="5947272" cy="28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146" tIns="32146" rIns="32146" bIns="32146">
            <a:spAutoFit/>
          </a:bodyPr>
          <a:lstStyle>
            <a:lvl1pPr algn="ctr" defTabSz="584200">
              <a:defRPr cap="all" sz="1600">
                <a:solidFill>
                  <a:srgbClr val="D00000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uFillTx/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  <a:effectLst/>
              </a:defRPr>
            </a:pPr>
            <a:r>
              <a:rPr cap="all" sz="1600">
                <a:solidFill>
                  <a:srgbClr val="D00000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</a:rPr>
              <a:t>polish tourist organisation - office in stockholm</a:t>
            </a:r>
          </a:p>
        </p:txBody>
      </p:sp>
      <p:grpSp>
        <p:nvGrpSpPr>
          <p:cNvPr id="304" name="Group 304" descr="bild 2.JPG"/>
          <p:cNvGrpSpPr/>
          <p:nvPr/>
        </p:nvGrpSpPr>
        <p:grpSpPr>
          <a:xfrm>
            <a:off x="669726" y="1285875"/>
            <a:ext cx="3449257" cy="4045149"/>
            <a:chOff x="0" y="0"/>
            <a:chExt cx="3449255" cy="4045148"/>
          </a:xfrm>
        </p:grpSpPr>
        <p:sp>
          <p:nvSpPr>
            <p:cNvPr id="302" name="Shape 302"/>
            <p:cNvSpPr/>
            <p:nvPr/>
          </p:nvSpPr>
          <p:spPr>
            <a:xfrm>
              <a:off x="0" y="0"/>
              <a:ext cx="3449256" cy="404514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lvl="0" algn="ctr" defTabSz="584200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03" name="image2.jpeg"/>
            <p:cNvPicPr/>
            <p:nvPr/>
          </p:nvPicPr>
          <p:blipFill>
            <a:blip r:embed="rId2">
              <a:extLst/>
            </a:blip>
            <a:srcRect l="0" t="0" r="0" b="12043"/>
            <a:stretch>
              <a:fillRect/>
            </a:stretch>
          </p:blipFill>
          <p:spPr>
            <a:xfrm>
              <a:off x="0" y="0"/>
              <a:ext cx="3449256" cy="4045149"/>
            </a:xfrm>
            <a:prstGeom prst="rect">
              <a:avLst/>
            </a:prstGeom>
            <a:ln w="1270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38100" dist="25400" dir="12900000">
                <a:srgbClr val="000000">
                  <a:alpha val="30000"/>
                </a:srgbClr>
              </a:outerShdw>
            </a:effectLst>
          </p:spPr>
        </p:pic>
      </p:grpSp>
      <p:grpSp>
        <p:nvGrpSpPr>
          <p:cNvPr id="307" name="Group 307" descr="bild 1.JPG"/>
          <p:cNvGrpSpPr/>
          <p:nvPr/>
        </p:nvGrpSpPr>
        <p:grpSpPr>
          <a:xfrm>
            <a:off x="4118710" y="3851834"/>
            <a:ext cx="4650308" cy="2648979"/>
            <a:chOff x="0" y="0"/>
            <a:chExt cx="4650306" cy="2648978"/>
          </a:xfrm>
        </p:grpSpPr>
        <p:sp>
          <p:nvSpPr>
            <p:cNvPr id="305" name="Shape 305"/>
            <p:cNvSpPr/>
            <p:nvPr/>
          </p:nvSpPr>
          <p:spPr>
            <a:xfrm>
              <a:off x="0" y="0"/>
              <a:ext cx="4650307" cy="264897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lvl="0" algn="ctr" defTabSz="584200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06" name="image3.jpeg"/>
            <p:cNvPicPr/>
            <p:nvPr/>
          </p:nvPicPr>
          <p:blipFill>
            <a:blip r:embed="rId3">
              <a:extLst/>
            </a:blip>
            <a:srcRect l="0" t="0" r="0" b="24048"/>
            <a:stretch>
              <a:fillRect/>
            </a:stretch>
          </p:blipFill>
          <p:spPr>
            <a:xfrm>
              <a:off x="0" y="-1"/>
              <a:ext cx="4650307" cy="2648979"/>
            </a:xfrm>
            <a:prstGeom prst="rect">
              <a:avLst/>
            </a:prstGeom>
            <a:ln w="1270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38100" dist="25400" dir="12900000">
                <a:srgbClr val="000000">
                  <a:alpha val="30000"/>
                </a:srgbClr>
              </a:outerShdw>
            </a:effectLst>
          </p:spPr>
        </p:pic>
      </p:grpSp>
      <p:grpSp>
        <p:nvGrpSpPr>
          <p:cNvPr id="310" name="Group 310" descr="bild 4.JPG"/>
          <p:cNvGrpSpPr/>
          <p:nvPr/>
        </p:nvGrpSpPr>
        <p:grpSpPr>
          <a:xfrm>
            <a:off x="4708070" y="1035843"/>
            <a:ext cx="2596866" cy="3462488"/>
            <a:chOff x="0" y="0"/>
            <a:chExt cx="2596865" cy="3462486"/>
          </a:xfrm>
        </p:grpSpPr>
        <p:sp>
          <p:nvSpPr>
            <p:cNvPr id="308" name="Shape 308"/>
            <p:cNvSpPr/>
            <p:nvPr/>
          </p:nvSpPr>
          <p:spPr>
            <a:xfrm rot="5400000">
              <a:off x="-432811" y="432810"/>
              <a:ext cx="3462487" cy="259686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lvl="0" algn="ctr" defTabSz="584200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09" name="image4.jpe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-432811" y="432810"/>
              <a:ext cx="3462487" cy="2596866"/>
            </a:xfrm>
            <a:prstGeom prst="rect">
              <a:avLst/>
            </a:prstGeom>
            <a:ln w="1270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38100" dist="25400" dir="1290000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nodeType="after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nodeType="afterEffect" presetClass="entr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2"/>
      <p:bldP build="whole" bldLvl="1" animBg="1" rev="0" advAuto="0" spid="304" grpId="3"/>
      <p:bldP build="whole" bldLvl="1" animBg="1" rev="0" advAuto="0" spid="3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>
            <p:ph type="title" idx="4294967295"/>
          </p:nvPr>
        </p:nvSpPr>
        <p:spPr>
          <a:xfrm>
            <a:off x="457200" y="4143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NORWAY</a:t>
            </a:r>
          </a:p>
        </p:txBody>
      </p:sp>
      <p:pic>
        <p:nvPicPr>
          <p:cNvPr id="40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1693862"/>
            <a:ext cx="6502400" cy="4338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" grpId="2"/>
      <p:bldP build="whole" bldLvl="1" animBg="1" rev="0" advAuto="0" spid="39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4" descr="bild.JPG"/>
          <p:cNvGrpSpPr/>
          <p:nvPr/>
        </p:nvGrpSpPr>
        <p:grpSpPr>
          <a:xfrm>
            <a:off x="1544835" y="1368473"/>
            <a:ext cx="6661548" cy="4996162"/>
            <a:chOff x="0" y="0"/>
            <a:chExt cx="6661546" cy="4996160"/>
          </a:xfrm>
        </p:grpSpPr>
        <p:sp>
          <p:nvSpPr>
            <p:cNvPr id="312" name="Shape 312"/>
            <p:cNvSpPr/>
            <p:nvPr/>
          </p:nvSpPr>
          <p:spPr>
            <a:xfrm>
              <a:off x="0" y="0"/>
              <a:ext cx="6661547" cy="499616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lvl="0" algn="ctr" defTabSz="584200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13" name="image5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61547" cy="4996161"/>
            </a:xfrm>
            <a:prstGeom prst="rect">
              <a:avLst/>
            </a:prstGeom>
            <a:ln w="1270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38100" dist="25400" dir="1290000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 advClick="1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>
            <p:ph type="title" idx="4294967295"/>
          </p:nvPr>
        </p:nvSpPr>
        <p:spPr>
          <a:xfrm>
            <a:off x="395287" y="2781300"/>
            <a:ext cx="8229601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Załoga Ośrodka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Nasz team – zdjecie pub</a:t>
            </a:r>
          </a:p>
        </p:txBody>
      </p:sp>
      <p:pic>
        <p:nvPicPr>
          <p:cNvPr id="322" name="max_60.jpg" descr="C:\Users\dariusz.cydejko\Desktop\PREZENTACJE\max_6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25" y="-171450"/>
            <a:ext cx="10625138" cy="7058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>
            <p:ph type="title" idx="4294967295"/>
          </p:nvPr>
        </p:nvSpPr>
        <p:spPr>
          <a:xfrm>
            <a:off x="457200" y="8461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867171">
              <a:defRPr sz="418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180">
                <a:uFill>
                  <a:solidFill/>
                </a:uFill>
              </a:rPr>
              <a:t>THANK YOU FOR YOUR ATTENTION</a:t>
            </a:r>
          </a:p>
        </p:txBody>
      </p:sp>
      <p:sp>
        <p:nvSpPr>
          <p:cNvPr id="326" name="Shape 326"/>
          <p:cNvSpPr/>
          <p:nvPr>
            <p:ph type="body" idx="4294967295"/>
          </p:nvPr>
        </p:nvSpPr>
        <p:spPr>
          <a:xfrm>
            <a:off x="709513" y="2225675"/>
            <a:ext cx="7724974" cy="3201988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marL="341312" indent="-341312" algn="ctr" defTabSz="912812">
              <a:spcBef>
                <a:spcPts val="300"/>
              </a:spcBef>
              <a:buFont typeface="Arial"/>
              <a:defRPr sz="1800">
                <a:uFillTx/>
              </a:defRPr>
            </a:pPr>
            <a:r>
              <a:rPr sz="31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Małgorzata Hudyma</a:t>
            </a:r>
            <a:endParaRPr sz="31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algn="ctr" defTabSz="912812">
              <a:spcBef>
                <a:spcPts val="300"/>
              </a:spcBef>
              <a:buFont typeface="Arial"/>
              <a:defRPr sz="1800">
                <a:uFillTx/>
              </a:defRPr>
            </a:pP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algn="ctr" defTabSz="912812">
              <a:spcBef>
                <a:spcPts val="3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Director, Nordic Countries</a:t>
            </a: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algn="ctr" defTabSz="912812">
              <a:spcBef>
                <a:spcPts val="3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Polish Tourist Organisation in Stockholm</a:t>
            </a: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algn="ctr" defTabSz="912812">
              <a:spcBef>
                <a:spcPts val="3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Email: </a:t>
            </a:r>
            <a:r>
              <a: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3" invalidUrl="" action="" tgtFrame="" tooltip="" history="1" highlightClick="0" endSnd="0"/>
              </a:rPr>
              <a:t>malgorzata.hudyma@polen.travel</a:t>
            </a:r>
            <a:endParaRPr sz="200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341312" indent="-341312" algn="ctr" defTabSz="912812">
              <a:spcBef>
                <a:spcPts val="300"/>
              </a:spcBef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Tel: 0046 8 205 605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  <p:bldP build="p" bldLvl="1" animBg="1" rev="0" advAuto="0" spid="32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>
            <p:ph type="title" idx="4294967295"/>
          </p:nvPr>
        </p:nvSpPr>
        <p:spPr>
          <a:xfrm>
            <a:off x="457200" y="376237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2812"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NORWAY</a:t>
            </a:r>
          </a:p>
        </p:txBody>
      </p:sp>
      <p:pic>
        <p:nvPicPr>
          <p:cNvPr id="44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6012" y="1568450"/>
            <a:ext cx="6551613" cy="434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" grpId="1"/>
      <p:bldP build="whole" bldLvl="1" animBg="1" rev="0" advAuto="0" spid="4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>
            <p:ph type="title" idx="4294967295"/>
          </p:nvPr>
        </p:nvSpPr>
        <p:spPr>
          <a:xfrm>
            <a:off x="457200" y="477461"/>
            <a:ext cx="8229600" cy="11430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defTabSz="914400">
              <a:defRPr sz="4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Norway – trends in 2010-2013 </a:t>
            </a:r>
          </a:p>
        </p:txBody>
      </p:sp>
      <p:graphicFrame>
        <p:nvGraphicFramePr>
          <p:cNvPr id="48" name="Chart 48"/>
          <p:cNvGraphicFramePr/>
          <p:nvPr/>
        </p:nvGraphicFramePr>
        <p:xfrm>
          <a:off x="662155" y="1565717"/>
          <a:ext cx="8331201" cy="392827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" grpId="2"/>
      <p:bldP build="whole" bldLvl="1" animBg="1" rev="0" advAuto="0" spid="4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699"/>
            <a:ext cx="9144001" cy="683260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>
            <p:ph type="title" idx="4294967295"/>
          </p:nvPr>
        </p:nvSpPr>
        <p:spPr>
          <a:xfrm>
            <a:off x="457199" y="274637"/>
            <a:ext cx="8229601" cy="1143001"/>
          </a:xfrm>
          <a:prstGeom prst="rect">
            <a:avLst/>
          </a:prstGeom>
        </p:spPr>
        <p:txBody>
          <a:bodyPr lIns="45719" tIns="45719" rIns="45719" bIns="45719" anchor="ctr">
            <a:normAutofit fontScale="100000" lnSpcReduction="0"/>
          </a:bodyPr>
          <a:lstStyle/>
          <a:p>
            <a:pPr lvl="0" algn="l" defTabSz="597931">
              <a:defRPr sz="1800">
                <a:uFillTx/>
              </a:defRPr>
            </a:pPr>
            <a:r>
              <a:rPr sz="3534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Transport connections</a:t>
            </a:r>
            <a:br>
              <a:rPr sz="3534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3534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Norway - Poland</a:t>
            </a:r>
          </a:p>
        </p:txBody>
      </p:sp>
      <p:sp>
        <p:nvSpPr>
          <p:cNvPr id="52" name="Shape 52"/>
          <p:cNvSpPr/>
          <p:nvPr>
            <p:ph type="body" idx="4294967295"/>
          </p:nvPr>
        </p:nvSpPr>
        <p:spPr>
          <a:xfrm>
            <a:off x="525529" y="1357583"/>
            <a:ext cx="3467101" cy="5088497"/>
          </a:xfrm>
          <a:prstGeom prst="rect">
            <a:avLst/>
          </a:prstGeom>
        </p:spPr>
        <p:txBody>
          <a:bodyPr lIns="45719" tIns="45719" rIns="45719" bIns="45719" anchor="ctr">
            <a:normAutofit fontScale="100000" lnSpcReduction="0"/>
          </a:bodyPr>
          <a:lstStyle/>
          <a:p>
            <a:pPr lvl="0" marL="71217" indent="-71217" defTabSz="411479">
              <a:spcBef>
                <a:spcPts val="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   Norwegian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      	Oslo – Warszawa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205739" defTabSz="411479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Oslo – Gdańsk</a:t>
            </a:r>
            <a:b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Oslo – Kraków</a:t>
            </a:r>
            <a:b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Oslo – Szczecin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205739" defTabSz="411479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Stavanger – Warszawa</a:t>
            </a:r>
            <a:b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Stavanger – Kraków</a:t>
            </a:r>
            <a:b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Bergen – Warszawa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205739" defTabSz="411479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Bergen – Kraków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205739" defTabSz="411479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Trondheim - Kraków</a:t>
            </a:r>
            <a:b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71217" indent="-71217" defTabSz="411479">
              <a:spcBef>
                <a:spcPts val="100"/>
              </a:spcBef>
              <a:buSzPct val="100000"/>
              <a:buFont typeface="Arial"/>
              <a:buChar char="•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    Wizzair</a:t>
            </a:r>
            <a:b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Oslo – Gdańsk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      	Oslo – Katowice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	Oslo – Warszawa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	Oslo – Wrocław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1619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	Oslo – Lublin </a:t>
            </a:r>
            <a:endParaRPr sz="1619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63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sz="63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100"/>
              </a:spcBef>
              <a:buFont typeface="Arial"/>
              <a:defRPr sz="1800">
                <a:uFillTx/>
              </a:defRPr>
            </a:pPr>
            <a:r>
              <a:rPr sz="63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sz="630"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154304" indent="-154304" defTabSz="411479">
              <a:spcBef>
                <a:spcPts val="100"/>
              </a:spcBef>
              <a:buFont typeface="Arial"/>
              <a:defRPr sz="1800">
                <a:uFillTx/>
              </a:defRPr>
            </a:pPr>
            <a:br>
              <a:rPr sz="63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sz="63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sz="63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sz="630"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</a:p>
        </p:txBody>
      </p:sp>
      <p:sp>
        <p:nvSpPr>
          <p:cNvPr id="53" name="Shape 53"/>
          <p:cNvSpPr/>
          <p:nvPr/>
        </p:nvSpPr>
        <p:spPr>
          <a:xfrm>
            <a:off x="4574557" y="1385677"/>
            <a:ext cx="3467101" cy="4301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lvl="0" marL="266700" indent="-266700" defTabSz="642937">
              <a:buSzPct val="100000"/>
              <a:buFont typeface="Arial"/>
              <a:buChar char="•"/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Wizzair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Bergen – Gdańsk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Trondheim – Gdańsk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Alesund - Gdańsk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Kristiansand - Gdańsk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Stavanger – Warszawa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Stavanger – Gdańsk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Stavanger - Katowice</a:t>
            </a:r>
            <a:endParaRPr sz="1400">
              <a:uFill>
                <a:solidFill/>
              </a:uFill>
            </a:endParaRPr>
          </a:p>
          <a:p>
            <a:pPr lvl="0" marL="266700" indent="-266700" defTabSz="642937">
              <a:buSzPct val="100000"/>
              <a:buFont typeface="Arial"/>
              <a:buChar char="•"/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Ryanair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Oslo – Kraków</a:t>
            </a:r>
            <a:br>
              <a:rPr sz="1400">
                <a:uFill>
                  <a:solidFill/>
                </a:uFill>
              </a:rPr>
            </a:br>
            <a:r>
              <a:rPr sz="1400">
                <a:uFill>
                  <a:solidFill/>
                </a:uFill>
              </a:rPr>
              <a:t>	Oslo – Poznań</a:t>
            </a:r>
            <a:endParaRPr sz="1400">
              <a:uFill>
                <a:solidFill/>
              </a:uFill>
            </a:endParaRPr>
          </a:p>
          <a:p>
            <a:pPr lvl="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Oslo – Łódź</a:t>
            </a:r>
            <a:endParaRPr sz="1400">
              <a:uFill>
                <a:solidFill/>
              </a:uFill>
            </a:endParaRPr>
          </a:p>
          <a:p>
            <a:pPr lvl="1" indent="45720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Oslo – Gdańsk</a:t>
            </a:r>
            <a:br>
              <a:rPr sz="1400">
                <a:uFill>
                  <a:solidFill/>
                </a:uFill>
              </a:rPr>
            </a:br>
            <a:r>
              <a:rPr sz="1400">
                <a:uFill>
                  <a:solidFill/>
                </a:uFill>
              </a:rPr>
              <a:t>	Oslo – Wrocław</a:t>
            </a:r>
            <a:br>
              <a:rPr sz="1400">
                <a:uFill>
                  <a:solidFill/>
                </a:uFill>
              </a:rPr>
            </a:br>
            <a:r>
              <a:rPr sz="1400">
                <a:uFill>
                  <a:solidFill/>
                </a:uFill>
              </a:rPr>
              <a:t>	Oslo – Warszawa</a:t>
            </a:r>
            <a:endParaRPr sz="1400">
              <a:uFill>
                <a:solidFill/>
              </a:uFill>
            </a:endParaRPr>
          </a:p>
          <a:p>
            <a:pPr lvl="1" indent="457200" defTabSz="642937"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Oslo - Rzeszów</a:t>
            </a:r>
            <a:endParaRPr sz="1400">
              <a:uFill>
                <a:solidFill/>
              </a:uFill>
            </a:endParaRPr>
          </a:p>
          <a:p>
            <a:pPr lvl="0" marL="266700" indent="-266700" defTabSz="642937">
              <a:spcBef>
                <a:spcPts val="300"/>
              </a:spcBef>
              <a:buSzPct val="100000"/>
              <a:buFont typeface="Arial"/>
              <a:buChar char="•"/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SAS </a:t>
            </a:r>
            <a:br>
              <a:rPr sz="1400">
                <a:uFill>
                  <a:solidFill/>
                </a:uFill>
              </a:rPr>
            </a:br>
            <a:r>
              <a:rPr sz="1400">
                <a:uFill>
                  <a:solidFill/>
                </a:uFill>
              </a:rPr>
              <a:t>	Oslo - Gdańsk</a:t>
            </a:r>
            <a:endParaRPr sz="1400">
              <a:uFill>
                <a:solidFill/>
              </a:uFill>
            </a:endParaRPr>
          </a:p>
          <a:p>
            <a:pPr lvl="0" defTabSz="642937">
              <a:spcBef>
                <a:spcPts val="300"/>
              </a:spcBef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Norwegia – Polska </a:t>
            </a:r>
            <a:endParaRPr sz="1400">
              <a:uFill>
                <a:solidFill/>
              </a:uFill>
            </a:endParaRPr>
          </a:p>
          <a:p>
            <a:pPr lvl="0" defTabSz="642937">
              <a:spcBef>
                <a:spcPts val="300"/>
              </a:spcBef>
              <a:defRPr>
                <a:uFillTx/>
              </a:defRPr>
            </a:pPr>
            <a:r>
              <a:rPr sz="1400">
                <a:uFill>
                  <a:solidFill/>
                </a:uFill>
              </a:rPr>
              <a:t>	via Kopenhaga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500"/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500"/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500"/>
                                        <p:tgtEl>
                                          <p:spTgt spid="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500"/>
                                        <p:tgtEl>
                                          <p:spTgt spid="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500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8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6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0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4" dur="500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8" dur="500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2" dur="500"/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6" dur="500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0" dur="500"/>
                                        <p:tgtEl>
                                          <p:spTgt spid="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4" dur="500"/>
                                        <p:tgtEl>
                                          <p:spTgt spid="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8" dur="500"/>
                                        <p:tgtEl>
                                          <p:spTgt spid="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2" dur="500"/>
                                        <p:tgtEl>
                                          <p:spTgt spid="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6" dur="500"/>
                                        <p:tgtEl>
                                          <p:spTgt spid="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8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5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0" dur="500"/>
                                        <p:tgtEl>
                                          <p:spTgt spid="5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2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5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4" dur="500"/>
                                        <p:tgtEl>
                                          <p:spTgt spid="5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" grpId="2"/>
      <p:bldP build="p" bldLvl="5" animBg="1" rev="0" advAuto="0" spid="53" grpId="3"/>
      <p:bldP build="whole" bldLvl="1" animBg="1" rev="0" advAuto="0" spid="5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